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82" r:id="rId7"/>
    <p:sldId id="284" r:id="rId8"/>
    <p:sldId id="273" r:id="rId9"/>
    <p:sldId id="258" r:id="rId10"/>
    <p:sldId id="259" r:id="rId11"/>
    <p:sldId id="260" r:id="rId12"/>
    <p:sldId id="261" r:id="rId13"/>
    <p:sldId id="266" r:id="rId14"/>
    <p:sldId id="262" r:id="rId15"/>
    <p:sldId id="267" r:id="rId16"/>
    <p:sldId id="268" r:id="rId17"/>
    <p:sldId id="271" r:id="rId18"/>
    <p:sldId id="275" r:id="rId19"/>
    <p:sldId id="279" r:id="rId20"/>
    <p:sldId id="281" r:id="rId21"/>
    <p:sldId id="278" r:id="rId22"/>
    <p:sldId id="280" r:id="rId23"/>
    <p:sldId id="276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F2F2F2"/>
    <a:srgbClr val="3B3838"/>
    <a:srgbClr val="907B6E"/>
    <a:srgbClr val="A6A6A6"/>
    <a:srgbClr val="6D7491"/>
    <a:srgbClr val="525252"/>
    <a:srgbClr val="7F7F7F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12" y="-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9D1A9-D779-4E9C-BB9E-C8327CD5658E}" type="datetimeFigureOut">
              <a:rPr lang="en-CA" smtClean="0"/>
              <a:t>2022-10-31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6215B-C6C9-4B56-A83A-F1B8C0E98A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50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2BE5-868A-EB76-A026-7CAD7928B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39890A-DD03-7B61-B595-E3F1EDAD2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2059-6212-C39B-F522-B27F32CA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68B8-B303-488C-BD95-59D03CCBA71C}" type="datetime1">
              <a:rPr lang="en-CA" smtClean="0"/>
              <a:t>2022-10-31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F4163-C2BC-5724-174A-E9F108E3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CD998-2D80-131E-5BE8-14E14F018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231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7700-3867-A1C8-0E49-92D197C6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AC66F-D413-E92A-B8E7-C882F7A17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4E71-72F7-EDE3-4A55-337040BA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E28A-8BC3-4C6A-B262-C599FA7BAA1C}" type="datetime1">
              <a:rPr lang="en-CA" smtClean="0"/>
              <a:t>2022-10-31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9BCB2-FB95-376F-A42A-8A751318E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5228-C514-F2A8-5C8C-2A5844C1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68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B78F9-F3D4-7915-FAA5-473034926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6B0AE-5979-DD9F-48BC-ECFA5F1BD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F67B5-012A-5935-8A86-E774818B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B89D-2BB5-40E8-80F5-D110A5DE79C7}" type="datetime1">
              <a:rPr lang="en-CA" smtClean="0"/>
              <a:t>2022-10-31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AF872-F94C-9B6A-4171-695A84F1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52A36-328A-97CB-4D07-972C359A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03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7CB7-62BD-A091-4760-07E3895E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316CA-BF1F-8909-3EEA-14D5BBD2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07331-799E-A520-3B31-BEBE2E437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639F-3DD6-4910-9A7F-D3BA6C891262}" type="datetime1">
              <a:rPr lang="en-CA" smtClean="0"/>
              <a:t>2022-10-31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0743E-781F-6B6A-2C07-C0ACBA6B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D386B-A135-D748-130D-E4891E5E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21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E6D4-8C33-7CB4-E798-C3B704C1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BBF11-6A79-777F-3867-959D60D78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3AC46-E534-B8CF-2B33-F754981E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8D54-5C0D-41FB-B715-310A63C996E9}" type="datetime1">
              <a:rPr lang="en-CA" smtClean="0"/>
              <a:t>2022-10-31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6EFC1-8EC5-3BF8-2A80-F39B5ED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C545B-A78A-1834-571D-4890F74F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49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093C-944F-EDB8-ADE0-C788577A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E19E-A401-167A-B054-53BDF31C4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479BD-9EB5-3CF8-F33A-271139818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A9F32-7195-82CB-7414-63D1ADF23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C14CC-ED87-4E18-8419-4E9C050953D2}" type="datetime1">
              <a:rPr lang="en-CA" smtClean="0"/>
              <a:t>2022-10-31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C1C2D-8D48-72EF-5177-E1BDEA18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4DDEB-80A8-0038-7284-952D8551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192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BED4-B443-EB0E-12BC-6BBCFA5A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D16E2-A4A8-9142-016E-EC1CF68E1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93A1E-753D-DC68-D376-352A4FAB8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EA5D5-576D-C641-F038-16BB3890E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A11647-FDD7-3B1E-9F6F-898994C22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A38E7-C6CE-E772-15D5-790549DC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99D2-92E3-4348-A8E8-A61E0875D9BB}" type="datetime1">
              <a:rPr lang="en-CA" smtClean="0"/>
              <a:t>2022-10-31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4B1CA4-1E78-05CB-7A15-1760D640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3849ED-24A2-F98D-A632-2834FE42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93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212-B83E-0D29-FEA3-A8DDD13F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DDD3B-D97D-B1A4-F6F6-F384B22D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C8EBB-127E-4B9F-9385-805246110227}" type="datetime1">
              <a:rPr lang="en-CA" smtClean="0"/>
              <a:t>2022-10-31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3E708-99EA-8B5F-3640-A42894957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861AD-105F-DE1F-F1DD-12E11B0E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83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A6239-7187-7C1B-3424-97D251B1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6276-9313-4128-9E76-4ABBCDD194F0}" type="datetime1">
              <a:rPr lang="en-CA" smtClean="0"/>
              <a:t>2022-10-31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2657F-CAAF-FA6B-E7BE-1F34BD85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2F277-C396-4899-8344-077AB307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910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93101-71D2-3094-25DC-D81EFB71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CAD2-86C9-F4D4-3BEF-D8593B7AB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EEE4E-CF77-7074-50F9-2189B1EDF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23A6F-DE56-F8E2-54ED-14397A49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C091-52DC-41F9-9354-F2D87ED75811}" type="datetime1">
              <a:rPr lang="en-CA" smtClean="0"/>
              <a:t>2022-10-31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7210A-DA3E-A477-76F4-57EF82DC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CD066-152D-8F77-B386-77182469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804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F0ED-B8DB-B12E-CFDF-58006BF0D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A65F3F-45AD-045F-B467-C8E93129FF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2D806-FAF4-C7B4-0001-FD1F5A110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43DE6-5E94-69F7-3056-F7D1AD29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581C-3DB8-4FF6-8699-9AF89D6BC101}" type="datetime1">
              <a:rPr lang="en-CA" smtClean="0"/>
              <a:t>2022-10-31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8DC03-E2FE-4C5B-A8CA-52E0DA3D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5445D-3DCE-26D7-9BFC-4A475010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37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A73F7-A77E-1682-E6AA-B4929480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A379C-9DFA-DF3F-D563-35669937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ED9EB-948F-32BB-47E6-3FDBD18A6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6BB3-82B0-471D-B3A8-224E70EFEB68}" type="datetime1">
              <a:rPr lang="en-CA" smtClean="0"/>
              <a:t>2022-10-31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2D3D7-10CD-2EE7-EC70-223C8A08B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C6D1F-1C75-CC5E-0729-9D82C3C1C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A3A2D-48CD-4BB1-856E-F94393E142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6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5" Type="http://schemas.openxmlformats.org/officeDocument/2006/relationships/image" Target="../media/image12.svg"/><Relationship Id="rId10" Type="http://schemas.microsoft.com/office/2017/06/relationships/model3d" Target="../media/model3d1.glb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microsoft.com/office/2017/06/relationships/model3d" Target="../media/model3d2.glb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11.png"/><Relationship Id="rId4" Type="http://schemas.openxmlformats.org/officeDocument/2006/relationships/image" Target="../media/image21.png"/><Relationship Id="rId9" Type="http://schemas.openxmlformats.org/officeDocument/2006/relationships/image" Target="../media/image7.svg"/><Relationship Id="rId14" Type="http://schemas.microsoft.com/office/2017/06/relationships/model3d" Target="../media/model3d3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35.png"/><Relationship Id="rId4" Type="http://schemas.microsoft.com/office/2017/06/relationships/model3d" Target="../media/model3d2.glb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39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41.png"/><Relationship Id="rId4" Type="http://schemas.microsoft.com/office/2017/06/relationships/model3d" Target="../media/model3d2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12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10" Type="http://schemas.microsoft.com/office/2017/06/relationships/model3d" Target="../media/model3d2.glb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5" Type="http://schemas.openxmlformats.org/officeDocument/2006/relationships/image" Target="../media/image12.svg"/><Relationship Id="rId10" Type="http://schemas.microsoft.com/office/2017/06/relationships/model3d" Target="../media/model3d1.glb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3.svg"/><Relationship Id="rId1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3.sv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12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0.svg"/><Relationship Id="rId5" Type="http://schemas.openxmlformats.org/officeDocument/2006/relationships/image" Target="../media/image3.svg"/><Relationship Id="rId1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6.sv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12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0.svg"/><Relationship Id="rId5" Type="http://schemas.openxmlformats.org/officeDocument/2006/relationships/image" Target="../media/image22.svg"/><Relationship Id="rId15" Type="http://schemas.openxmlformats.org/officeDocument/2006/relationships/image" Target="../media/image12.svg"/><Relationship Id="rId10" Type="http://schemas.openxmlformats.org/officeDocument/2006/relationships/image" Target="../media/image9.png"/><Relationship Id="rId4" Type="http://schemas.openxmlformats.org/officeDocument/2006/relationships/image" Target="../media/image21.png"/><Relationship Id="rId9" Type="http://schemas.openxmlformats.org/officeDocument/2006/relationships/image" Target="../media/image16.sv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16.svg"/><Relationship Id="rId5" Type="http://schemas.openxmlformats.org/officeDocument/2006/relationships/image" Target="../media/image22.svg"/><Relationship Id="rId1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4.sv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16.svg"/><Relationship Id="rId5" Type="http://schemas.openxmlformats.org/officeDocument/2006/relationships/image" Target="../media/image22.svg"/><Relationship Id="rId1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27.sv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22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28.png"/><Relationship Id="rId15" Type="http://schemas.openxmlformats.org/officeDocument/2006/relationships/image" Target="../media/image12.svg"/><Relationship Id="rId10" Type="http://schemas.openxmlformats.org/officeDocument/2006/relationships/image" Target="../media/image29.png"/><Relationship Id="rId4" Type="http://schemas.microsoft.com/office/2017/06/relationships/model3d" Target="../media/model3d1.glb"/><Relationship Id="rId9" Type="http://schemas.openxmlformats.org/officeDocument/2006/relationships/image" Target="../media/image14.sv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CE994D5-50B2-1B15-20F4-E206B1245B8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1336" y="2493538"/>
            <a:ext cx="7529327" cy="1870924"/>
          </a:xfrm>
          <a:prstGeom prst="rect">
            <a:avLst/>
          </a:prstGeom>
        </p:spPr>
      </p:pic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B7FCAFB-389F-51AC-BB7D-9D4A2A42D560}"/>
              </a:ext>
            </a:extLst>
          </p:cNvPr>
          <p:cNvSpPr/>
          <p:nvPr/>
        </p:nvSpPr>
        <p:spPr>
          <a:xfrm rot="18918380">
            <a:off x="-2179664" y="1284484"/>
            <a:ext cx="5907865" cy="552550"/>
          </a:xfrm>
          <a:prstGeom prst="parallelogram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200C6AF-5147-916F-C7AB-2910995E95EB}"/>
              </a:ext>
            </a:extLst>
          </p:cNvPr>
          <p:cNvSpPr/>
          <p:nvPr/>
        </p:nvSpPr>
        <p:spPr>
          <a:xfrm rot="19090128">
            <a:off x="9044990" y="4087035"/>
            <a:ext cx="5081014" cy="233546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60695E-E8EF-F32E-A845-37F0E2892697}"/>
              </a:ext>
            </a:extLst>
          </p:cNvPr>
          <p:cNvSpPr/>
          <p:nvPr/>
        </p:nvSpPr>
        <p:spPr>
          <a:xfrm rot="8258317">
            <a:off x="8987989" y="4822928"/>
            <a:ext cx="5717642" cy="2466704"/>
          </a:xfrm>
          <a:prstGeom prst="triangle">
            <a:avLst>
              <a:gd name="adj" fmla="val 65491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Graphic 20" descr="Battery charging with solid fill">
            <a:extLst>
              <a:ext uri="{FF2B5EF4-FFF2-40B4-BE49-F238E27FC236}">
                <a16:creationId xmlns:a16="http://schemas.microsoft.com/office/drawing/2014/main" id="{0A571881-7D4D-1AA6-4DCD-C685E27A0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60884" y="2012561"/>
            <a:ext cx="502906" cy="50290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C185E53-DCBA-25D8-2BDA-CF3D63132372}"/>
              </a:ext>
            </a:extLst>
          </p:cNvPr>
          <p:cNvSpPr/>
          <p:nvPr/>
        </p:nvSpPr>
        <p:spPr>
          <a:xfrm>
            <a:off x="13113937" y="2075880"/>
            <a:ext cx="904875" cy="37626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67919E-CB74-D947-0E0B-00AF437B98B1}"/>
              </a:ext>
            </a:extLst>
          </p:cNvPr>
          <p:cNvSpPr txBox="1"/>
          <p:nvPr/>
        </p:nvSpPr>
        <p:spPr>
          <a:xfrm>
            <a:off x="13041439" y="2003298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ED606-53E1-8378-26FE-F7E973800C83}"/>
              </a:ext>
            </a:extLst>
          </p:cNvPr>
          <p:cNvSpPr txBox="1"/>
          <p:nvPr/>
        </p:nvSpPr>
        <p:spPr>
          <a:xfrm>
            <a:off x="13258823" y="2003298"/>
            <a:ext cx="31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12A4D2-1E0C-9202-7184-53EE4A61310A}"/>
              </a:ext>
            </a:extLst>
          </p:cNvPr>
          <p:cNvSpPr txBox="1"/>
          <p:nvPr/>
        </p:nvSpPr>
        <p:spPr>
          <a:xfrm>
            <a:off x="13493618" y="2073222"/>
            <a:ext cx="603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Condensed" panose="020B0502040204020203" pitchFamily="34" charset="0"/>
              </a:rPr>
              <a:t>min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7997854-66E1-9940-EB9A-84C0C3C29B38}"/>
              </a:ext>
            </a:extLst>
          </p:cNvPr>
          <p:cNvSpPr/>
          <p:nvPr/>
        </p:nvSpPr>
        <p:spPr>
          <a:xfrm>
            <a:off x="12679169" y="3067050"/>
            <a:ext cx="144886" cy="62885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3CA54A2D-6D8D-96FE-0B2C-D30C57AC5D81}"/>
              </a:ext>
            </a:extLst>
          </p:cNvPr>
          <p:cNvSpPr/>
          <p:nvPr/>
        </p:nvSpPr>
        <p:spPr>
          <a:xfrm flipH="1">
            <a:off x="12555344" y="3027054"/>
            <a:ext cx="123825" cy="142875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8F138E-5881-8784-DB41-7C7F2DFDC4F7}"/>
              </a:ext>
            </a:extLst>
          </p:cNvPr>
          <p:cNvSpPr/>
          <p:nvPr/>
        </p:nvSpPr>
        <p:spPr>
          <a:xfrm>
            <a:off x="12840405" y="3041341"/>
            <a:ext cx="47625" cy="1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4" name="Graphic 33" descr="USB with solid fill">
            <a:extLst>
              <a:ext uri="{FF2B5EF4-FFF2-40B4-BE49-F238E27FC236}">
                <a16:creationId xmlns:a16="http://schemas.microsoft.com/office/drawing/2014/main" id="{0BA9DED4-7F50-B696-7922-7B8A70030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03104" y="3573953"/>
            <a:ext cx="914400" cy="914400"/>
          </a:xfrm>
          <a:prstGeom prst="rect">
            <a:avLst/>
          </a:prstGeom>
        </p:spPr>
      </p:pic>
      <p:pic>
        <p:nvPicPr>
          <p:cNvPr id="35" name="Graphic 34" descr="Box trolley with solid fill">
            <a:extLst>
              <a:ext uri="{FF2B5EF4-FFF2-40B4-BE49-F238E27FC236}">
                <a16:creationId xmlns:a16="http://schemas.microsoft.com/office/drawing/2014/main" id="{186E2EF0-D653-2D19-CCAF-B999AD9AA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2403104" y="481717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810F090E-E3B4-DC18-B280-ACCD06B9CA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3462013"/>
                  </p:ext>
                </p:extLst>
              </p:nvPr>
            </p:nvGraphicFramePr>
            <p:xfrm>
              <a:off x="-1407257" y="3027054"/>
              <a:ext cx="547429" cy="339052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547429" cy="3390524"/>
                    </a:xfrm>
                    <a:prstGeom prst="rect">
                      <a:avLst/>
                    </a:prstGeom>
                  </am3d:spPr>
                  <am3d:camera>
                    <am3d:pos x="0" y="0" z="527250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87707" d="1000000"/>
                    <am3d:preTrans dx="-18000000" dy="-9000001" dz="1434375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810F090E-E3B4-DC18-B280-ACCD06B9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407257" y="3027054"/>
                <a:ext cx="547429" cy="339052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00DC5787-2061-4937-BE7A-7DCF449EAD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55344" y="95586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A29EBE-9D15-6E2B-5382-A720115ABF49}"/>
              </a:ext>
            </a:extLst>
          </p:cNvPr>
          <p:cNvSpPr txBox="1"/>
          <p:nvPr/>
        </p:nvSpPr>
        <p:spPr>
          <a:xfrm>
            <a:off x="5505449" y="-798469"/>
            <a:ext cx="458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View in Presentation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B8CED-10AD-6CBC-F5CF-9A4D622ADF90}"/>
              </a:ext>
            </a:extLst>
          </p:cNvPr>
          <p:cNvSpPr txBox="1"/>
          <p:nvPr/>
        </p:nvSpPr>
        <p:spPr>
          <a:xfrm>
            <a:off x="740070" y="-985299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Table of contents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D708CF-173B-143E-4CB0-B3C7E776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0822" y="6271683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bg2">
                    <a:lumMod val="10000"/>
                  </a:schemeClr>
                </a:solidFill>
                <a:latin typeface="Bahnschrift SemiBold SemiConden"/>
              </a:rPr>
              <a:t>1</a:t>
            </a:fld>
            <a:endParaRPr lang="en-CA" sz="3200" b="1">
              <a:solidFill>
                <a:schemeClr val="bg2">
                  <a:lumMod val="10000"/>
                </a:schemeClr>
              </a:solidFill>
              <a:latin typeface="Bahnschrift SemiBold SemiConden"/>
            </a:endParaRPr>
          </a:p>
        </p:txBody>
      </p:sp>
      <p:pic>
        <p:nvPicPr>
          <p:cNvPr id="9" name="Graphic 8" descr="Roller Paint Tool with solid fill">
            <a:extLst>
              <a:ext uri="{FF2B5EF4-FFF2-40B4-BE49-F238E27FC236}">
                <a16:creationId xmlns:a16="http://schemas.microsoft.com/office/drawing/2014/main" id="{4AD4B8A3-067B-F96E-1A81-3C4921C381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45458">
            <a:off x="12672617" y="388672"/>
            <a:ext cx="611206" cy="6112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E38D6C-8504-C4D4-9FBD-4574B5FEC4FC}"/>
              </a:ext>
            </a:extLst>
          </p:cNvPr>
          <p:cNvSpPr txBox="1"/>
          <p:nvPr/>
        </p:nvSpPr>
        <p:spPr>
          <a:xfrm>
            <a:off x="4248147" y="7573025"/>
            <a:ext cx="5616880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/>
              </a:rPr>
              <a:t>Table of content</a:t>
            </a: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Solution</a:t>
            </a:r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Schematics </a:t>
            </a:r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Conclusion </a:t>
            </a:r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  <a:p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95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E17C7D8-F78F-1943-40B2-DB87324E577A}"/>
              </a:ext>
            </a:extLst>
          </p:cNvPr>
          <p:cNvSpPr/>
          <p:nvPr/>
        </p:nvSpPr>
        <p:spPr>
          <a:xfrm>
            <a:off x="2422449" y="-250718"/>
            <a:ext cx="7359436" cy="73594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E9CCF-B6CD-95F7-4805-A58A38BA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A70B5E-1F66-2AE3-5E04-353B9209953E}"/>
              </a:ext>
            </a:extLst>
          </p:cNvPr>
          <p:cNvSpPr/>
          <p:nvPr/>
        </p:nvSpPr>
        <p:spPr>
          <a:xfrm>
            <a:off x="3478175" y="961265"/>
            <a:ext cx="5226273" cy="522627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222CC-0A39-E195-B862-CB798130BA69}"/>
              </a:ext>
            </a:extLst>
          </p:cNvPr>
          <p:cNvSpPr txBox="1"/>
          <p:nvPr/>
        </p:nvSpPr>
        <p:spPr>
          <a:xfrm>
            <a:off x="236863" y="732920"/>
            <a:ext cx="49525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3200">
                <a:latin typeface="Bahnschrift SemiBold SemiConden" panose="020B0502040204020203" pitchFamily="34" charset="0"/>
                <a:ea typeface="Adobe Fan Heiti Std B"/>
              </a:rPr>
              <a:t>MATRONIX’S   VISION</a:t>
            </a:r>
          </a:p>
        </p:txBody>
      </p:sp>
      <p:pic>
        <p:nvPicPr>
          <p:cNvPr id="4" name="Graphic 3" descr="Battery charging with solid fill">
            <a:extLst>
              <a:ext uri="{FF2B5EF4-FFF2-40B4-BE49-F238E27FC236}">
                <a16:creationId xmlns:a16="http://schemas.microsoft.com/office/drawing/2014/main" id="{40406B5D-43DF-E90A-B91A-A095458FB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46280" y="2012561"/>
            <a:ext cx="502906" cy="5029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29B770-A4DC-3040-87D1-35745504B31F}"/>
              </a:ext>
            </a:extLst>
          </p:cNvPr>
          <p:cNvSpPr/>
          <p:nvPr/>
        </p:nvSpPr>
        <p:spPr>
          <a:xfrm>
            <a:off x="14199333" y="2075880"/>
            <a:ext cx="1095912" cy="37626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B420D-013E-0728-D638-8873362789A6}"/>
              </a:ext>
            </a:extLst>
          </p:cNvPr>
          <p:cNvSpPr txBox="1"/>
          <p:nvPr/>
        </p:nvSpPr>
        <p:spPr>
          <a:xfrm>
            <a:off x="14126835" y="-559165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A6A6A6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0</a:t>
            </a:r>
          </a:p>
          <a:p>
            <a:r>
              <a:rPr lang="en-CA" sz="2800">
                <a:solidFill>
                  <a:srgbClr val="A6A6A6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1</a:t>
            </a:r>
          </a:p>
          <a:p>
            <a:r>
              <a:rPr lang="en-CA" sz="2800">
                <a:solidFill>
                  <a:srgbClr val="A6A6A6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2</a:t>
            </a:r>
          </a:p>
          <a:p>
            <a:r>
              <a:rPr lang="en-CA" sz="2800">
                <a:solidFill>
                  <a:srgbClr val="A6A6A6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3</a:t>
            </a:r>
          </a:p>
          <a:p>
            <a:r>
              <a:rPr lang="en-CA" sz="2800">
                <a:solidFill>
                  <a:srgbClr val="A6A6A6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4</a:t>
            </a:r>
          </a:p>
          <a:p>
            <a:r>
              <a:rPr lang="en-CA" sz="2800">
                <a:solidFill>
                  <a:srgbClr val="A6A6A6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07C54-EF20-7B26-EBCF-E6076CF166C2}"/>
              </a:ext>
            </a:extLst>
          </p:cNvPr>
          <p:cNvSpPr txBox="1"/>
          <p:nvPr/>
        </p:nvSpPr>
        <p:spPr>
          <a:xfrm>
            <a:off x="14344219" y="2003298"/>
            <a:ext cx="31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C789A1-8260-AB1D-7658-A67B4611321F}"/>
              </a:ext>
            </a:extLst>
          </p:cNvPr>
          <p:cNvSpPr txBox="1"/>
          <p:nvPr/>
        </p:nvSpPr>
        <p:spPr>
          <a:xfrm>
            <a:off x="14993770" y="2083814"/>
            <a:ext cx="48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6BCFDD-6497-870A-0CCD-2E710A0E0117}"/>
              </a:ext>
            </a:extLst>
          </p:cNvPr>
          <p:cNvSpPr txBox="1"/>
          <p:nvPr/>
        </p:nvSpPr>
        <p:spPr>
          <a:xfrm>
            <a:off x="14579014" y="2073222"/>
            <a:ext cx="5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198CCD-B167-F387-5E7D-3EDB7FB7B948}"/>
              </a:ext>
            </a:extLst>
          </p:cNvPr>
          <p:cNvSpPr txBox="1"/>
          <p:nvPr/>
        </p:nvSpPr>
        <p:spPr>
          <a:xfrm>
            <a:off x="-4270080" y="765167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The Clients Request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8F6895-80C4-F586-E2C6-413C00875F53}"/>
              </a:ext>
            </a:extLst>
          </p:cNvPr>
          <p:cNvSpPr/>
          <p:nvPr/>
        </p:nvSpPr>
        <p:spPr>
          <a:xfrm>
            <a:off x="15271432" y="3041341"/>
            <a:ext cx="47625" cy="1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560BE-EB6E-4D24-3AC5-803C8C1ED070}"/>
              </a:ext>
            </a:extLst>
          </p:cNvPr>
          <p:cNvSpPr/>
          <p:nvPr/>
        </p:nvSpPr>
        <p:spPr>
          <a:xfrm>
            <a:off x="15209363" y="3067050"/>
            <a:ext cx="45719" cy="62885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  <p:pic>
        <p:nvPicPr>
          <p:cNvPr id="19" name="Graphic 18" descr="USB with solid fill">
            <a:extLst>
              <a:ext uri="{FF2B5EF4-FFF2-40B4-BE49-F238E27FC236}">
                <a16:creationId xmlns:a16="http://schemas.microsoft.com/office/drawing/2014/main" id="{BC6B0802-E39B-93D8-2811-A4770C585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04657" y="3573953"/>
            <a:ext cx="914400" cy="914400"/>
          </a:xfrm>
          <a:prstGeom prst="rect">
            <a:avLst/>
          </a:prstGeom>
        </p:spPr>
      </p:pic>
      <p:pic>
        <p:nvPicPr>
          <p:cNvPr id="20" name="Graphic 19" descr="Box trolley with solid fill">
            <a:extLst>
              <a:ext uri="{FF2B5EF4-FFF2-40B4-BE49-F238E27FC236}">
                <a16:creationId xmlns:a16="http://schemas.microsoft.com/office/drawing/2014/main" id="{8CD48FBD-788D-56D0-E065-462AC52D1B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2519800" y="4817175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EBC9C02-1D29-2FFC-F613-DB8A81179870}"/>
              </a:ext>
            </a:extLst>
          </p:cNvPr>
          <p:cNvSpPr txBox="1"/>
          <p:nvPr/>
        </p:nvSpPr>
        <p:spPr>
          <a:xfrm>
            <a:off x="13586600" y="5087193"/>
            <a:ext cx="219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Moveable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CED62F4-9FCC-56EF-E22B-AF0BBC128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0267" y="6356350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10</a:t>
            </a:fld>
            <a:endParaRPr lang="en-CA" sz="32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EF371-906F-48C6-4AA3-14040AC56AA9}"/>
              </a:ext>
            </a:extLst>
          </p:cNvPr>
          <p:cNvSpPr txBox="1"/>
          <p:nvPr/>
        </p:nvSpPr>
        <p:spPr>
          <a:xfrm>
            <a:off x="5119013" y="119736"/>
            <a:ext cx="33296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latin typeface="Bahnschrift SemiBold SemiConden" panose="020B0502040204020203" pitchFamily="34" charset="0"/>
                <a:cs typeface="Calibri"/>
              </a:rPr>
              <a:t>SOLUTION</a:t>
            </a:r>
          </a:p>
        </p:txBody>
      </p:sp>
      <p:pic>
        <p:nvPicPr>
          <p:cNvPr id="30" name="Graphic 29" descr="Roller Paint Tool with solid fill">
            <a:extLst>
              <a:ext uri="{FF2B5EF4-FFF2-40B4-BE49-F238E27FC236}">
                <a16:creationId xmlns:a16="http://schemas.microsoft.com/office/drawing/2014/main" id="{F9707E72-7F8C-C7FC-DDA0-91F092CF5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45458">
            <a:off x="12920125" y="388672"/>
            <a:ext cx="611206" cy="611206"/>
          </a:xfrm>
          <a:prstGeom prst="rect">
            <a:avLst/>
          </a:prstGeom>
        </p:spPr>
      </p:pic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8513DB0D-876A-026E-ACB7-67D0DB648729}"/>
              </a:ext>
            </a:extLst>
          </p:cNvPr>
          <p:cNvSpPr/>
          <p:nvPr/>
        </p:nvSpPr>
        <p:spPr>
          <a:xfrm>
            <a:off x="13388481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987A7B6F-3973-8C26-2517-8E1374F59E47}"/>
              </a:ext>
            </a:extLst>
          </p:cNvPr>
          <p:cNvSpPr/>
          <p:nvPr/>
        </p:nvSpPr>
        <p:spPr>
          <a:xfrm>
            <a:off x="13365621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AB5CE82E-CD98-EC07-3D1E-D4CBE3D30567}"/>
              </a:ext>
            </a:extLst>
          </p:cNvPr>
          <p:cNvSpPr/>
          <p:nvPr/>
        </p:nvSpPr>
        <p:spPr>
          <a:xfrm>
            <a:off x="13342761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297F7BC2-AB68-54A6-D2E4-FAC2D88F40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6580935"/>
                  </p:ext>
                </p:extLst>
              </p:nvPr>
            </p:nvGraphicFramePr>
            <p:xfrm>
              <a:off x="2349712" y="2025435"/>
              <a:ext cx="7482749" cy="3193461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7482749" cy="3193461"/>
                    </a:xfrm>
                    <a:prstGeom prst="rect">
                      <a:avLst/>
                    </a:prstGeom>
                  </am3d:spPr>
                  <am3d:camera>
                    <am3d:pos x="0" y="0" z="52140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42" d="1000000"/>
                    <am3d:preTrans dx="-11475149" dy="-11063153" dz="34159435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80751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297F7BC2-AB68-54A6-D2E4-FAC2D88F40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49712" y="2025435"/>
                <a:ext cx="7482749" cy="3193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>
                <a:extLst>
                  <a:ext uri="{FF2B5EF4-FFF2-40B4-BE49-F238E27FC236}">
                    <a16:creationId xmlns:a16="http://schemas.microsoft.com/office/drawing/2014/main" id="{E6AC5AD1-AB8D-5D94-6716-78E9B5E3BB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8859362"/>
                  </p:ext>
                </p:extLst>
              </p:nvPr>
            </p:nvGraphicFramePr>
            <p:xfrm>
              <a:off x="-4447324" y="1506180"/>
              <a:ext cx="3628441" cy="153419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628441" cy="1534190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9511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>
                <a:extLst>
                  <a:ext uri="{FF2B5EF4-FFF2-40B4-BE49-F238E27FC236}">
                    <a16:creationId xmlns:a16="http://schemas.microsoft.com/office/drawing/2014/main" id="{E6AC5AD1-AB8D-5D94-6716-78E9B5E3BB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4447324" y="1506180"/>
                <a:ext cx="3628441" cy="1534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D1B82376-CF3B-A577-F7CF-43623F4BBA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4432754"/>
                  </p:ext>
                </p:extLst>
              </p:nvPr>
            </p:nvGraphicFramePr>
            <p:xfrm>
              <a:off x="12764791" y="1236201"/>
              <a:ext cx="3628441" cy="153419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628441" cy="1534190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39511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D1B82376-CF3B-A577-F7CF-43623F4BBA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64791" y="1236201"/>
                <a:ext cx="3628441" cy="1534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34BC6DA1-E6E2-5AB6-E47F-81161B76D5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4627684"/>
                  </p:ext>
                </p:extLst>
              </p:nvPr>
            </p:nvGraphicFramePr>
            <p:xfrm>
              <a:off x="12764791" y="4235632"/>
              <a:ext cx="3628441" cy="153419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628441" cy="1534190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9511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34BC6DA1-E6E2-5AB6-E47F-81161B76D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64791" y="4235632"/>
                <a:ext cx="3628441" cy="15341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359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5E20AB-253A-34EE-5434-48ACF3403797}"/>
              </a:ext>
            </a:extLst>
          </p:cNvPr>
          <p:cNvCxnSpPr>
            <a:cxnSpLocks/>
          </p:cNvCxnSpPr>
          <p:nvPr/>
        </p:nvCxnSpPr>
        <p:spPr>
          <a:xfrm flipH="1">
            <a:off x="9100457" y="6183086"/>
            <a:ext cx="267421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C01369-BC35-6ECB-79C3-AE0959B05129}"/>
              </a:ext>
            </a:extLst>
          </p:cNvPr>
          <p:cNvCxnSpPr>
            <a:cxnSpLocks/>
          </p:cNvCxnSpPr>
          <p:nvPr/>
        </p:nvCxnSpPr>
        <p:spPr>
          <a:xfrm flipV="1">
            <a:off x="9579429" y="5747657"/>
            <a:ext cx="0" cy="20829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1A87CB2-6068-6737-021B-BB0725304B09}"/>
              </a:ext>
            </a:extLst>
          </p:cNvPr>
          <p:cNvSpPr/>
          <p:nvPr/>
        </p:nvSpPr>
        <p:spPr>
          <a:xfrm>
            <a:off x="-784767" y="-2419581"/>
            <a:ext cx="13012231" cy="1301223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4B3CE8-C302-B94C-C9B5-37BAD010AC1C}"/>
              </a:ext>
            </a:extLst>
          </p:cNvPr>
          <p:cNvSpPr/>
          <p:nvPr/>
        </p:nvSpPr>
        <p:spPr>
          <a:xfrm>
            <a:off x="1101057" y="-606328"/>
            <a:ext cx="9240584" cy="924058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CA">
              <a:latin typeface="Bahnschrift SemiBold SemiConden" panose="020B0502040204020203" pitchFamily="34" charset="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E9CCF-B6CD-95F7-4805-A58A38BA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D74609-F1A7-04CB-FEEC-2AD278586C8F}"/>
              </a:ext>
            </a:extLst>
          </p:cNvPr>
          <p:cNvSpPr txBox="1"/>
          <p:nvPr/>
        </p:nvSpPr>
        <p:spPr>
          <a:xfrm>
            <a:off x="740070" y="761675"/>
            <a:ext cx="4981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MATRONIX’S  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FA1B1-FE22-1F92-BCFE-4A9AD0AB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3155" y="6328128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11</a:t>
            </a:fld>
            <a:endParaRPr lang="en-CA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E6B7B3-2D05-4A9E-7C9D-C1669065B7E4}"/>
              </a:ext>
            </a:extLst>
          </p:cNvPr>
          <p:cNvGrpSpPr/>
          <p:nvPr/>
        </p:nvGrpSpPr>
        <p:grpSpPr>
          <a:xfrm>
            <a:off x="3410857" y="3810764"/>
            <a:ext cx="2496457" cy="537028"/>
            <a:chOff x="3410857" y="3810764"/>
            <a:chExt cx="2496457" cy="53702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626A69-F3BD-81A7-6485-83A4299E58C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171" y="3810764"/>
              <a:ext cx="1669143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0B7777A-5BD9-BF0F-4E9F-209B5B3373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485" y="3810764"/>
              <a:ext cx="696686" cy="40640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9E8509-2E07-FA0B-614F-12C91B015E06}"/>
                </a:ext>
              </a:extLst>
            </p:cNvPr>
            <p:cNvSpPr/>
            <p:nvPr/>
          </p:nvSpPr>
          <p:spPr>
            <a:xfrm>
              <a:off x="3410857" y="4086535"/>
              <a:ext cx="261257" cy="2612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ahnschrift SemiBold SemiConden" panose="020B0502040204020203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A98437-29E7-DD69-0D1F-776351D3780D}"/>
              </a:ext>
            </a:extLst>
          </p:cNvPr>
          <p:cNvSpPr txBox="1"/>
          <p:nvPr/>
        </p:nvSpPr>
        <p:spPr>
          <a:xfrm>
            <a:off x="5907313" y="3351654"/>
            <a:ext cx="52974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  <a:ea typeface="Adobe Fan Heiti Std B" panose="020B0700000000000000" pitchFamily="34" charset="-128"/>
                <a:cs typeface="Calibri"/>
              </a:rPr>
              <a:t>The product will include 4 modular displays to extend readability and function</a:t>
            </a:r>
            <a:endParaRPr lang="en-US" sz="2400" dirty="0"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6B4EE0FA-F64E-B7E6-D1F6-2CAFCA6DE0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3842017"/>
                  </p:ext>
                </p:extLst>
              </p:nvPr>
            </p:nvGraphicFramePr>
            <p:xfrm>
              <a:off x="1575990" y="4425742"/>
              <a:ext cx="3560335" cy="151946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0335" cy="1519467"/>
                    </a:xfrm>
                    <a:prstGeom prst="rect">
                      <a:avLst/>
                    </a:prstGeom>
                  </am3d:spPr>
                  <am3d:camera>
                    <am3d:pos x="0" y="0" z="52140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42" d="1000000"/>
                    <am3d:preTrans dx="-11475149" dy="-11063153" dz="34159435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422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6B4EE0FA-F64E-B7E6-D1F6-2CAFCA6DE0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5990" y="4425742"/>
                <a:ext cx="3560335" cy="1519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>
                <a:extLst>
                  <a:ext uri="{FF2B5EF4-FFF2-40B4-BE49-F238E27FC236}">
                    <a16:creationId xmlns:a16="http://schemas.microsoft.com/office/drawing/2014/main" id="{C5838424-EB59-2D1B-4DF5-55787326C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0779274"/>
                  </p:ext>
                </p:extLst>
              </p:nvPr>
            </p:nvGraphicFramePr>
            <p:xfrm>
              <a:off x="1542605" y="1444831"/>
              <a:ext cx="3627098" cy="153941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27098" cy="1539413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x="-1195855" ay="4349" az="-157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51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>
                <a:extLst>
                  <a:ext uri="{FF2B5EF4-FFF2-40B4-BE49-F238E27FC236}">
                    <a16:creationId xmlns:a16="http://schemas.microsoft.com/office/drawing/2014/main" id="{C5838424-EB59-2D1B-4DF5-55787326C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2605" y="1444831"/>
                <a:ext cx="3627098" cy="1539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1A0CA1F2-456B-C409-EC4B-9BA151F6A2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4776099"/>
                  </p:ext>
                </p:extLst>
              </p:nvPr>
            </p:nvGraphicFramePr>
            <p:xfrm>
              <a:off x="6439994" y="1445303"/>
              <a:ext cx="3628452" cy="15384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28452" cy="1538477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9511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1A0CA1F2-456B-C409-EC4B-9BA151F6A2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39994" y="1445303"/>
                <a:ext cx="3628452" cy="1538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806EB15A-D8D0-DF70-6880-01FF6D76DE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1326558"/>
                  </p:ext>
                </p:extLst>
              </p:nvPr>
            </p:nvGraphicFramePr>
            <p:xfrm>
              <a:off x="6439994" y="4444734"/>
              <a:ext cx="3628452" cy="15384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28452" cy="1538477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9511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806EB15A-D8D0-DF70-6880-01FF6D76DE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39994" y="4444734"/>
                <a:ext cx="3628452" cy="15384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49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DF04DB58-E7BF-55D5-D02E-729FBAF2A29D}"/>
              </a:ext>
            </a:extLst>
          </p:cNvPr>
          <p:cNvSpPr/>
          <p:nvPr/>
        </p:nvSpPr>
        <p:spPr>
          <a:xfrm>
            <a:off x="1401126" y="-96093"/>
            <a:ext cx="8635816" cy="863581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46B8F3-8E14-0E2A-1A35-7CFD9B4DD8D8}"/>
              </a:ext>
            </a:extLst>
          </p:cNvPr>
          <p:cNvSpPr/>
          <p:nvPr/>
        </p:nvSpPr>
        <p:spPr>
          <a:xfrm>
            <a:off x="2652689" y="1123064"/>
            <a:ext cx="6132690" cy="613269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E9CCF-B6CD-95F7-4805-A58A38BA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DA5F5-BFD7-3338-E897-C7594BB6F8BB}"/>
              </a:ext>
            </a:extLst>
          </p:cNvPr>
          <p:cNvSpPr txBox="1"/>
          <p:nvPr/>
        </p:nvSpPr>
        <p:spPr>
          <a:xfrm>
            <a:off x="740070" y="761675"/>
            <a:ext cx="4981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MATRONIX’S   VISION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1769733-E35F-61A6-9636-B5724F7A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328128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12</a:t>
            </a:fld>
            <a:endParaRPr lang="en-CA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EC67D-D913-EE7C-26A1-BF6379A53C53}"/>
              </a:ext>
            </a:extLst>
          </p:cNvPr>
          <p:cNvSpPr txBox="1"/>
          <p:nvPr/>
        </p:nvSpPr>
        <p:spPr>
          <a:xfrm>
            <a:off x="740070" y="1414975"/>
            <a:ext cx="8218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 Automatic text/graphics size adjustment based on the number of displays connected.</a:t>
            </a:r>
            <a:endParaRPr lang="en-CA" sz="2400" dirty="0"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6C164-9EB1-C12B-E70E-33FF893A7708}"/>
              </a:ext>
            </a:extLst>
          </p:cNvPr>
          <p:cNvCxnSpPr>
            <a:cxnSpLocks/>
          </p:cNvCxnSpPr>
          <p:nvPr/>
        </p:nvCxnSpPr>
        <p:spPr>
          <a:xfrm flipH="1">
            <a:off x="2316229" y="6183086"/>
            <a:ext cx="705164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6507B5-9070-234E-E28F-17D6E6BB600C}"/>
              </a:ext>
            </a:extLst>
          </p:cNvPr>
          <p:cNvCxnSpPr>
            <a:cxnSpLocks/>
          </p:cNvCxnSpPr>
          <p:nvPr/>
        </p:nvCxnSpPr>
        <p:spPr>
          <a:xfrm flipV="1">
            <a:off x="9579429" y="2422869"/>
            <a:ext cx="0" cy="353308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BD31BB28-E665-41A4-DFA7-41BE022806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1843446"/>
                  </p:ext>
                </p:extLst>
              </p:nvPr>
            </p:nvGraphicFramePr>
            <p:xfrm>
              <a:off x="2384318" y="3928133"/>
              <a:ext cx="3453849" cy="15660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53849" cy="1566046"/>
                    </a:xfrm>
                    <a:prstGeom prst="rect">
                      <a:avLst/>
                    </a:prstGeom>
                  </am3d:spPr>
                  <am3d:camera>
                    <am3d:pos x="0" y="0" z="52140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42" d="1000000"/>
                    <am3d:preTrans dx="-11475149" dy="-11063153" dz="3415943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145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BD31BB28-E665-41A4-DFA7-41BE022806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4318" y="3928133"/>
                <a:ext cx="3453849" cy="1566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4EB5C380-C45A-DC9A-7C94-29621B0905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112827"/>
                  </p:ext>
                </p:extLst>
              </p:nvPr>
            </p:nvGraphicFramePr>
            <p:xfrm>
              <a:off x="2394658" y="2362081"/>
              <a:ext cx="3433167" cy="15660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433167" cy="1566048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511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4EB5C380-C45A-DC9A-7C94-29621B0905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4658" y="2362081"/>
                <a:ext cx="3433167" cy="1566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>
                <a:extLst>
                  <a:ext uri="{FF2B5EF4-FFF2-40B4-BE49-F238E27FC236}">
                    <a16:creationId xmlns:a16="http://schemas.microsoft.com/office/drawing/2014/main" id="{65C92E52-0E25-5862-5527-8AB4BA2AE2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0690608"/>
                  </p:ext>
                </p:extLst>
              </p:nvPr>
            </p:nvGraphicFramePr>
            <p:xfrm>
              <a:off x="5822789" y="2362083"/>
              <a:ext cx="3433167" cy="15660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433167" cy="1566048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511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>
                <a:extLst>
                  <a:ext uri="{FF2B5EF4-FFF2-40B4-BE49-F238E27FC236}">
                    <a16:creationId xmlns:a16="http://schemas.microsoft.com/office/drawing/2014/main" id="{65C92E52-0E25-5862-5527-8AB4BA2AE2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2789" y="2362083"/>
                <a:ext cx="3433167" cy="1566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>
                <a:extLst>
                  <a:ext uri="{FF2B5EF4-FFF2-40B4-BE49-F238E27FC236}">
                    <a16:creationId xmlns:a16="http://schemas.microsoft.com/office/drawing/2014/main" id="{1AB3BCB3-9089-DAA3-C6D9-6553AC4D89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5135824"/>
                  </p:ext>
                </p:extLst>
              </p:nvPr>
            </p:nvGraphicFramePr>
            <p:xfrm>
              <a:off x="5822789" y="3928133"/>
              <a:ext cx="3433167" cy="15660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433167" cy="1566048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511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>
                <a:extLst>
                  <a:ext uri="{FF2B5EF4-FFF2-40B4-BE49-F238E27FC236}">
                    <a16:creationId xmlns:a16="http://schemas.microsoft.com/office/drawing/2014/main" id="{1AB3BCB3-9089-DAA3-C6D9-6553AC4D89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2789" y="3928133"/>
                <a:ext cx="3433167" cy="1566048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BDBA24-0999-986E-A9A5-D774AD2DD1CF}"/>
              </a:ext>
            </a:extLst>
          </p:cNvPr>
          <p:cNvCxnSpPr>
            <a:cxnSpLocks/>
          </p:cNvCxnSpPr>
          <p:nvPr/>
        </p:nvCxnSpPr>
        <p:spPr>
          <a:xfrm rot="3637003" flipH="1" flipV="1">
            <a:off x="728880" y="3077441"/>
            <a:ext cx="1669143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A02A1A-6746-A215-25C3-C3DEBB365DBF}"/>
              </a:ext>
            </a:extLst>
          </p:cNvPr>
          <p:cNvCxnSpPr>
            <a:cxnSpLocks/>
          </p:cNvCxnSpPr>
          <p:nvPr/>
        </p:nvCxnSpPr>
        <p:spPr>
          <a:xfrm rot="3637003" flipH="1">
            <a:off x="1972565" y="3805282"/>
            <a:ext cx="696686" cy="40640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3688071-50D8-B466-CA18-897948169386}"/>
              </a:ext>
            </a:extLst>
          </p:cNvPr>
          <p:cNvSpPr/>
          <p:nvPr/>
        </p:nvSpPr>
        <p:spPr>
          <a:xfrm rot="3637003" flipH="1" flipV="1">
            <a:off x="2559678" y="4058781"/>
            <a:ext cx="261257" cy="2612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26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346CBAD-3A3C-E621-6446-DF37631EF137}"/>
              </a:ext>
            </a:extLst>
          </p:cNvPr>
          <p:cNvSpPr/>
          <p:nvPr/>
        </p:nvSpPr>
        <p:spPr>
          <a:xfrm>
            <a:off x="1092328" y="-442754"/>
            <a:ext cx="8635816" cy="863581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6EE761-31F4-212B-2493-5E58A5001AFE}"/>
              </a:ext>
            </a:extLst>
          </p:cNvPr>
          <p:cNvSpPr/>
          <p:nvPr/>
        </p:nvSpPr>
        <p:spPr>
          <a:xfrm>
            <a:off x="2346640" y="865473"/>
            <a:ext cx="6132690" cy="613269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E9CCF-B6CD-95F7-4805-A58A38BA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BAC42A-8F3A-3ED9-CA48-57CED2E45F82}"/>
              </a:ext>
            </a:extLst>
          </p:cNvPr>
          <p:cNvSpPr txBox="1"/>
          <p:nvPr/>
        </p:nvSpPr>
        <p:spPr>
          <a:xfrm>
            <a:off x="740070" y="761675"/>
            <a:ext cx="4981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MATRONIX’S   VISION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1E0EF51-5E67-58E0-45A2-891D45AA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378" y="6370461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13</a:t>
            </a:fld>
            <a:endParaRPr lang="en-CA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C3F492-23F4-F1DE-8322-E9F7637FF01D}"/>
              </a:ext>
            </a:extLst>
          </p:cNvPr>
          <p:cNvSpPr txBox="1"/>
          <p:nvPr/>
        </p:nvSpPr>
        <p:spPr>
          <a:xfrm>
            <a:off x="2688676" y="1375016"/>
            <a:ext cx="9158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Hot-swappable batteries (4 packs) –with uninterrupted display operation if at least one battery module is connected.</a:t>
            </a:r>
            <a:endParaRPr lang="en-CA" sz="2400" dirty="0"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9D29CB-EB97-65D0-0118-CBC825737C33}"/>
              </a:ext>
            </a:extLst>
          </p:cNvPr>
          <p:cNvSpPr txBox="1"/>
          <p:nvPr/>
        </p:nvSpPr>
        <p:spPr>
          <a:xfrm>
            <a:off x="351616" y="5942906"/>
            <a:ext cx="9944613" cy="845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>
                <a:latin typeface="Bahnschrift SemiBold SemiConden" panose="020B0502040204020203" pitchFamily="34" charset="0"/>
                <a:ea typeface="Adobe Fan Heiti Std B"/>
              </a:rPr>
              <a:t>Automatic brightness adjustment based on the number of battery modules connected.</a:t>
            </a:r>
            <a:endParaRPr lang="en-CA" sz="2400">
              <a:latin typeface="Bahnschrift SemiBold SemiConden" panose="020B0502040204020203" pitchFamily="34" charset="0"/>
              <a:ea typeface="Adobe Fan Heiti Std B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32587D35-EDC1-BF63-0B4F-5DD149021A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8401860"/>
                  </p:ext>
                </p:extLst>
              </p:nvPr>
            </p:nvGraphicFramePr>
            <p:xfrm>
              <a:off x="2399417" y="3875155"/>
              <a:ext cx="3512257" cy="15569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12257" cy="1556929"/>
                    </a:xfrm>
                    <a:prstGeom prst="rect">
                      <a:avLst/>
                    </a:prstGeom>
                  </am3d:spPr>
                  <am3d:camera>
                    <am3d:pos x="0" y="0" z="52140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42" d="1000000"/>
                    <am3d:preTrans dx="-11475149" dy="-11063153" dz="34159435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154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32587D35-EDC1-BF63-0B4F-5DD149021A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9417" y="3875155"/>
                <a:ext cx="3512257" cy="155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5268A251-BB80-C1D1-69CB-07C1012F4A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9987125"/>
                  </p:ext>
                </p:extLst>
              </p:nvPr>
            </p:nvGraphicFramePr>
            <p:xfrm>
              <a:off x="2463856" y="2335388"/>
              <a:ext cx="3383378" cy="155811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83378" cy="1558115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51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5268A251-BB80-C1D1-69CB-07C1012F4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3856" y="2335388"/>
                <a:ext cx="3383378" cy="1558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304A0321-FDA6-1075-4EA3-37AC2A27EE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4812246"/>
                  </p:ext>
                </p:extLst>
              </p:nvPr>
            </p:nvGraphicFramePr>
            <p:xfrm>
              <a:off x="5794386" y="2335387"/>
              <a:ext cx="3383378" cy="155811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83378" cy="1558115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51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304A0321-FDA6-1075-4EA3-37AC2A27EE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4386" y="2335387"/>
                <a:ext cx="3383378" cy="1558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0D262771-4BFC-FFC2-CCA6-9D435A5231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514281"/>
                  </p:ext>
                </p:extLst>
              </p:nvPr>
            </p:nvGraphicFramePr>
            <p:xfrm>
              <a:off x="5800293" y="3875154"/>
              <a:ext cx="3383378" cy="155692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83378" cy="1556929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951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0D262771-4BFC-FFC2-CCA6-9D435A5231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0293" y="3875154"/>
                <a:ext cx="3383378" cy="1556929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EE11E88-71FB-BA14-9F82-0952D038C28B}"/>
              </a:ext>
            </a:extLst>
          </p:cNvPr>
          <p:cNvGrpSpPr/>
          <p:nvPr/>
        </p:nvGrpSpPr>
        <p:grpSpPr>
          <a:xfrm rot="5400000" flipH="1">
            <a:off x="7957850" y="3043981"/>
            <a:ext cx="2496457" cy="537028"/>
            <a:chOff x="3846286" y="2670629"/>
            <a:chExt cx="2496457" cy="53702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E0CF72F-A099-A6B3-1157-C8C019A700AC}"/>
                </a:ext>
              </a:extLst>
            </p:cNvPr>
            <p:cNvCxnSpPr>
              <a:cxnSpLocks/>
            </p:cNvCxnSpPr>
            <p:nvPr/>
          </p:nvCxnSpPr>
          <p:spPr>
            <a:xfrm>
              <a:off x="4673600" y="2670629"/>
              <a:ext cx="1669143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06E9BE8-3703-6FBE-1744-8E69C4344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6914" y="2670629"/>
              <a:ext cx="696686" cy="40640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73454A3-7001-B41D-A4E2-069A39E7E69B}"/>
                </a:ext>
              </a:extLst>
            </p:cNvPr>
            <p:cNvSpPr/>
            <p:nvPr/>
          </p:nvSpPr>
          <p:spPr>
            <a:xfrm>
              <a:off x="3846286" y="2946400"/>
              <a:ext cx="261257" cy="2612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ahnschrift SemiBold SemiConden" panose="020B050204020402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887B3B-2CED-EEAE-156B-64FBF12C1E7A}"/>
              </a:ext>
            </a:extLst>
          </p:cNvPr>
          <p:cNvGrpSpPr/>
          <p:nvPr/>
        </p:nvGrpSpPr>
        <p:grpSpPr>
          <a:xfrm rot="5400000" flipV="1">
            <a:off x="1181689" y="4426164"/>
            <a:ext cx="2496457" cy="537028"/>
            <a:chOff x="3846286" y="4143829"/>
            <a:chExt cx="2496457" cy="53702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F2BA68-527F-EAED-1A67-AFC6214AD9B2}"/>
                </a:ext>
              </a:extLst>
            </p:cNvPr>
            <p:cNvCxnSpPr>
              <a:cxnSpLocks/>
            </p:cNvCxnSpPr>
            <p:nvPr/>
          </p:nvCxnSpPr>
          <p:spPr>
            <a:xfrm>
              <a:off x="4673600" y="4143829"/>
              <a:ext cx="1669143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57E6397-5DBE-D8FE-142C-9FF54214C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6914" y="4143829"/>
              <a:ext cx="696686" cy="40640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D71A8A1-DA1B-038B-AFA4-F7E4EAEA93FC}"/>
                </a:ext>
              </a:extLst>
            </p:cNvPr>
            <p:cNvSpPr/>
            <p:nvPr/>
          </p:nvSpPr>
          <p:spPr>
            <a:xfrm>
              <a:off x="3846286" y="4419600"/>
              <a:ext cx="261257" cy="2612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ahnschrift SemiBold SemiConden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0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4C9F0DE-2711-4EAD-3191-A9D79EA58391}"/>
              </a:ext>
            </a:extLst>
          </p:cNvPr>
          <p:cNvSpPr/>
          <p:nvPr/>
        </p:nvSpPr>
        <p:spPr>
          <a:xfrm>
            <a:off x="1155659" y="-712890"/>
            <a:ext cx="8635816" cy="863581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D5C838-ED6A-A19E-5A07-AF1653BA6D5F}"/>
              </a:ext>
            </a:extLst>
          </p:cNvPr>
          <p:cNvSpPr/>
          <p:nvPr/>
        </p:nvSpPr>
        <p:spPr>
          <a:xfrm>
            <a:off x="2478571" y="538673"/>
            <a:ext cx="6132690" cy="613269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E9CCF-B6CD-95F7-4805-A58A38BA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71857B-012F-84C9-35BD-B5D4168484B3}"/>
              </a:ext>
            </a:extLst>
          </p:cNvPr>
          <p:cNvSpPr txBox="1"/>
          <p:nvPr/>
        </p:nvSpPr>
        <p:spPr>
          <a:xfrm>
            <a:off x="740070" y="761675"/>
            <a:ext cx="4981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MATRONIX’S   VISION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DDF92BE8-9982-89F0-C85B-E8F1E79B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31466" y="1032730"/>
            <a:ext cx="4693881" cy="294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iagram, schematic&#10;&#10;Description automatically generated">
            <a:extLst>
              <a:ext uri="{FF2B5EF4-FFF2-40B4-BE49-F238E27FC236}">
                <a16:creationId xmlns:a16="http://schemas.microsoft.com/office/drawing/2014/main" id="{94A581D9-4740-F814-7C6D-DB68C385E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5589" y="1032730"/>
            <a:ext cx="4821409" cy="34630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A451AC-FC6F-DE4C-1E00-951A63A23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38526" y="4262120"/>
            <a:ext cx="2752725" cy="9868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433993-BB7B-C25B-8E97-1755F1270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38525" y="5483859"/>
            <a:ext cx="2752724" cy="10610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896081-5CFF-36CE-87F7-7E3082149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5589" y="4822922"/>
            <a:ext cx="4313584" cy="17277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8CE8D4-4BF4-8CD9-8590-DE2303078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0910" y="7411313"/>
            <a:ext cx="2286580" cy="18735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BBCD24-F4D6-B394-268D-0BE1D5C5872A}"/>
              </a:ext>
            </a:extLst>
          </p:cNvPr>
          <p:cNvSpPr txBox="1"/>
          <p:nvPr/>
        </p:nvSpPr>
        <p:spPr>
          <a:xfrm>
            <a:off x="-2700926" y="1032730"/>
            <a:ext cx="378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SCHEMATICS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855A4-79C4-A04E-AA68-801A895A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489" y="6356350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14</a:t>
            </a:fld>
            <a:endParaRPr lang="en-CA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FDCFE-B7C7-4F2D-7529-C3488806EF12}"/>
              </a:ext>
            </a:extLst>
          </p:cNvPr>
          <p:cNvSpPr txBox="1"/>
          <p:nvPr/>
        </p:nvSpPr>
        <p:spPr>
          <a:xfrm>
            <a:off x="7964541" y="2582914"/>
            <a:ext cx="3917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Double-sided displays- allow viewers to watch from both sides.</a:t>
            </a:r>
            <a:endParaRPr lang="en-CA" sz="2400"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43977136-ECCD-2CD0-4A9A-BEE6E1006E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6628154"/>
                  </p:ext>
                </p:extLst>
              </p:nvPr>
            </p:nvGraphicFramePr>
            <p:xfrm rot="246569">
              <a:off x="3507419" y="2677553"/>
              <a:ext cx="2769958" cy="3298548"/>
            </p:xfrm>
            <a:graphic>
              <a:graphicData uri="http://schemas.microsoft.com/office/drawing/2017/model3d">
                <am3d:model3d r:embed="rId10">
                  <am3d:spPr>
                    <a:xfrm rot="246569">
                      <a:off x="0" y="0"/>
                      <a:ext cx="2769958" cy="3298548"/>
                    </a:xfrm>
                    <a:prstGeom prst="rect">
                      <a:avLst/>
                    </a:prstGeom>
                  </am3d:spPr>
                  <am3d:camera>
                    <am3d:pos x="0" y="0" z="52140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42" d="1000000"/>
                    <am3d:preTrans dx="-11475149" dy="-11063153" dz="34159435"/>
                    <am3d:scale>
                      <am3d:sx n="1000000" d="1000000"/>
                      <am3d:sy n="1000000" d="1000000"/>
                      <am3d:sz n="1000000" d="1000000"/>
                    </am3d:scale>
                    <am3d:rot ax="8334153" ay="-3479484" az="-86107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154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43977136-ECCD-2CD0-4A9A-BEE6E1006E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46569">
                <a:off x="3507419" y="2677553"/>
                <a:ext cx="2769958" cy="3298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1340082F-5C81-A051-7CBE-E87F03244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0674179"/>
                  </p:ext>
                </p:extLst>
              </p:nvPr>
            </p:nvGraphicFramePr>
            <p:xfrm>
              <a:off x="3502791" y="1620690"/>
              <a:ext cx="2809809" cy="237973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809809" cy="2379734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0348" ay="-3533431" az="-1047457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951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1340082F-5C81-A051-7CBE-E87F03244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02791" y="1620690"/>
                <a:ext cx="2809809" cy="2379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>
                <a:extLst>
                  <a:ext uri="{FF2B5EF4-FFF2-40B4-BE49-F238E27FC236}">
                    <a16:creationId xmlns:a16="http://schemas.microsoft.com/office/drawing/2014/main" id="{6F12AC0B-5049-90D1-3AE7-D4EE902911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1944173"/>
                  </p:ext>
                </p:extLst>
              </p:nvPr>
            </p:nvGraphicFramePr>
            <p:xfrm rot="228860">
              <a:off x="4320015" y="2774782"/>
              <a:ext cx="3297422" cy="3431949"/>
            </p:xfrm>
            <a:graphic>
              <a:graphicData uri="http://schemas.microsoft.com/office/drawing/2017/model3d">
                <am3d:model3d r:embed="rId12">
                  <am3d:spPr>
                    <a:xfrm rot="228860">
                      <a:off x="0" y="0"/>
                      <a:ext cx="3297422" cy="3431949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x="2282734" ay="2778565" az="177002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41886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>
                <a:extLst>
                  <a:ext uri="{FF2B5EF4-FFF2-40B4-BE49-F238E27FC236}">
                    <a16:creationId xmlns:a16="http://schemas.microsoft.com/office/drawing/2014/main" id="{6F12AC0B-5049-90D1-3AE7-D4EE90291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28860">
                <a:off x="4320015" y="2774782"/>
                <a:ext cx="3297422" cy="3431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>
                <a:extLst>
                  <a:ext uri="{FF2B5EF4-FFF2-40B4-BE49-F238E27FC236}">
                    <a16:creationId xmlns:a16="http://schemas.microsoft.com/office/drawing/2014/main" id="{98D01833-5829-44C6-F50F-F7AE1F0A7E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1417861"/>
                  </p:ext>
                </p:extLst>
              </p:nvPr>
            </p:nvGraphicFramePr>
            <p:xfrm>
              <a:off x="4274308" y="1475917"/>
              <a:ext cx="3479029" cy="281330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3479029" cy="2813307"/>
                    </a:xfrm>
                    <a:prstGeom prst="rect">
                      <a:avLst/>
                    </a:prstGeom>
                  </am3d:spPr>
                  <am3d:camera>
                    <am3d:pos x="0" y="0" z="51944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5657" d="1000000"/>
                    <am3d:preTrans dx="-11480254" dy="-11067202" dz="19703286"/>
                    <am3d:scale>
                      <am3d:sx n="1000000" d="1000000"/>
                      <am3d:sy n="1000000" d="1000000"/>
                      <am3d:sz n="1000000" d="1000000"/>
                    </am3d:scale>
                    <am3d:rot ax="520119" ay="3105899" az="40968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4535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>
                <a:extLst>
                  <a:ext uri="{FF2B5EF4-FFF2-40B4-BE49-F238E27FC236}">
                    <a16:creationId xmlns:a16="http://schemas.microsoft.com/office/drawing/2014/main" id="{98D01833-5829-44C6-F50F-F7AE1F0A7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74308" y="1475917"/>
                <a:ext cx="3479029" cy="2813307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1DF725A-C89E-6903-8B9A-F81AD0BBACD7}"/>
              </a:ext>
            </a:extLst>
          </p:cNvPr>
          <p:cNvGrpSpPr/>
          <p:nvPr/>
        </p:nvGrpSpPr>
        <p:grpSpPr>
          <a:xfrm>
            <a:off x="6013823" y="2485847"/>
            <a:ext cx="2348279" cy="537028"/>
            <a:chOff x="3846286" y="2670629"/>
            <a:chExt cx="2496457" cy="53702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582BAD-8E52-4434-FEE5-BB6FCECBCD53}"/>
                </a:ext>
              </a:extLst>
            </p:cNvPr>
            <p:cNvCxnSpPr>
              <a:cxnSpLocks/>
            </p:cNvCxnSpPr>
            <p:nvPr/>
          </p:nvCxnSpPr>
          <p:spPr>
            <a:xfrm>
              <a:off x="4673600" y="2670629"/>
              <a:ext cx="1669143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CD9732-02BA-2852-BBB1-A35612F93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6914" y="2670629"/>
              <a:ext cx="696686" cy="40640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45CBB9-4238-DED6-E414-D5D734332CF4}"/>
                </a:ext>
              </a:extLst>
            </p:cNvPr>
            <p:cNvSpPr/>
            <p:nvPr/>
          </p:nvSpPr>
          <p:spPr>
            <a:xfrm>
              <a:off x="3846286" y="2946400"/>
              <a:ext cx="261257" cy="2612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ahnschrift SemiBold SemiConden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399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ABBF92-B77D-5B0E-A325-E8B1EEACE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175" y="1761950"/>
            <a:ext cx="3533081" cy="22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9B1DD-FDD4-2EF4-010E-29F50A9E6A8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B82B809-AB24-CCB3-986C-438A2A25A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490" y="1032730"/>
            <a:ext cx="4821409" cy="3463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E5B83-AA1F-02BF-5DA6-D7AAE218E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4" y="4262120"/>
            <a:ext cx="2752725" cy="98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19F91-7D24-E557-BCE7-39A7FD427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375" y="5483859"/>
            <a:ext cx="2752724" cy="1061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B2DB1-F6C7-EE88-4E5C-78364B38D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051" y="4808545"/>
            <a:ext cx="4313584" cy="1727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12674-160F-8409-83BB-09FB62816E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0910" y="4671303"/>
            <a:ext cx="2286580" cy="18735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F918BF-D948-5094-F59E-91B011E0A10A}"/>
              </a:ext>
            </a:extLst>
          </p:cNvPr>
          <p:cNvSpPr txBox="1"/>
          <p:nvPr/>
        </p:nvSpPr>
        <p:spPr>
          <a:xfrm>
            <a:off x="1095374" y="1032730"/>
            <a:ext cx="378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SCHEMATICS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20856-8A01-4E5A-AD47-7A88B2EA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091" y="6356350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/>
              </a:rPr>
              <a:t>15</a:t>
            </a:fld>
            <a:endParaRPr lang="en-CA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/>
            </a:endParaRPr>
          </a:p>
        </p:txBody>
      </p:sp>
    </p:spTree>
    <p:extLst>
      <p:ext uri="{BB962C8B-B14F-4D97-AF65-F5344CB8AC3E}">
        <p14:creationId xmlns:p14="http://schemas.microsoft.com/office/powerpoint/2010/main" val="315731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ABBF92-B77D-5B0E-A325-E8B1EEACE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032730"/>
            <a:ext cx="3086683" cy="193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9B1DD-FDD4-2EF4-010E-29F50A9E6A8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B82B809-AB24-CCB3-986C-438A2A25A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290" y="1032729"/>
            <a:ext cx="6863610" cy="4929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E5B83-AA1F-02BF-5DA6-D7AAE218E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3220349"/>
            <a:ext cx="1857376" cy="665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19F91-7D24-E557-BCE7-39A7FD427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375" y="4134190"/>
            <a:ext cx="1857376" cy="715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B2DB1-F6C7-EE88-4E5C-78364B38D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826" y="5098088"/>
            <a:ext cx="1777595" cy="711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12674-160F-8409-83BB-09FB62816E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5219" y="3581836"/>
            <a:ext cx="1181748" cy="9682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C5A770-F764-A79B-A1ED-B53B998C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958" y="6428237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/>
              </a:rPr>
              <a:t>16</a:t>
            </a:fld>
            <a:endParaRPr lang="en-CA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/>
            </a:endParaRPr>
          </a:p>
        </p:txBody>
      </p:sp>
    </p:spTree>
    <p:extLst>
      <p:ext uri="{BB962C8B-B14F-4D97-AF65-F5344CB8AC3E}">
        <p14:creationId xmlns:p14="http://schemas.microsoft.com/office/powerpoint/2010/main" val="240849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ABBF92-B77D-5B0E-A325-E8B1EEACE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51" y="1811472"/>
            <a:ext cx="1837381" cy="115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9B1DD-FDD4-2EF4-010E-29F50A9E6A8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B82B809-AB24-CCB3-986C-438A2A25A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8546" y="972340"/>
            <a:ext cx="1847512" cy="1327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E5B83-AA1F-02BF-5DA6-D7AAE218E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20069" y="4354502"/>
            <a:ext cx="2061931" cy="739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19F91-7D24-E557-BCE7-39A7FD427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20069" y="5452899"/>
            <a:ext cx="2061931" cy="794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B2DB1-F6C7-EE88-4E5C-78364B38D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783" y="4053920"/>
            <a:ext cx="6338546" cy="2538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12674-160F-8409-83BB-09FB62816E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812" y="520649"/>
            <a:ext cx="4066488" cy="33319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21716-9D50-E8DB-C054-B624BD9D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091" y="6356350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/>
              </a:rPr>
              <a:t>17</a:t>
            </a:fld>
            <a:endParaRPr lang="en-CA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/>
            </a:endParaRPr>
          </a:p>
        </p:txBody>
      </p:sp>
    </p:spTree>
    <p:extLst>
      <p:ext uri="{BB962C8B-B14F-4D97-AF65-F5344CB8AC3E}">
        <p14:creationId xmlns:p14="http://schemas.microsoft.com/office/powerpoint/2010/main" val="416039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ABBF92-B77D-5B0E-A325-E8B1EEACE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22" y="622759"/>
            <a:ext cx="7378228" cy="463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9B1DD-FDD4-2EF4-010E-29F50A9E6A8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B82B809-AB24-CCB3-986C-438A2A25A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681" y="912173"/>
            <a:ext cx="3504017" cy="2516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E5B83-AA1F-02BF-5DA6-D7AAE218E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66" y="5920446"/>
            <a:ext cx="1685926" cy="604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19F91-7D24-E557-BCE7-39A7FD427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9061" y="5942409"/>
            <a:ext cx="1685926" cy="64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B2DB1-F6C7-EE88-4E5C-78364B38D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5156" y="5427034"/>
            <a:ext cx="2463772" cy="98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12674-160F-8409-83BB-09FB62816E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075" y="5531220"/>
            <a:ext cx="1294904" cy="10610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65B9F-E57D-F12D-9CC5-6BA9C24C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45" y="6413859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/>
              </a:rPr>
              <a:t>18</a:t>
            </a:fld>
            <a:endParaRPr lang="en-CA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/>
            </a:endParaRPr>
          </a:p>
        </p:txBody>
      </p:sp>
    </p:spTree>
    <p:extLst>
      <p:ext uri="{BB962C8B-B14F-4D97-AF65-F5344CB8AC3E}">
        <p14:creationId xmlns:p14="http://schemas.microsoft.com/office/powerpoint/2010/main" val="190160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ABBF92-B77D-5B0E-A325-E8B1EEACE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720" y="422694"/>
            <a:ext cx="3238305" cy="20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9B1DD-FDD4-2EF4-010E-29F50A9E6A8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B82B809-AB24-CCB3-986C-438A2A25A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16" y="2712307"/>
            <a:ext cx="3336172" cy="239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E5B83-AA1F-02BF-5DA6-D7AAE218E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401" y="1627833"/>
            <a:ext cx="5167081" cy="1852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19F91-7D24-E557-BCE7-39A7FD427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395" y="3781678"/>
            <a:ext cx="5167080" cy="1991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12674-160F-8409-83BB-09FB62816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4642" y="5347445"/>
            <a:ext cx="1408348" cy="1153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9391F3-116D-0F82-B66B-DC3D20EB5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9055" y="5773283"/>
            <a:ext cx="1777595" cy="71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5406B-9E85-6DC6-99BC-A11433F6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7690" y="6359013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/>
              </a:rPr>
              <a:t>19</a:t>
            </a:fld>
            <a:endParaRPr lang="en-CA">
              <a:solidFill>
                <a:schemeClr val="tx1">
                  <a:lumMod val="95000"/>
                  <a:lumOff val="5000"/>
                </a:schemeClr>
              </a:solidFill>
              <a:latin typeface="Bahnschrift SemiBold SemiConden"/>
            </a:endParaRPr>
          </a:p>
        </p:txBody>
      </p:sp>
    </p:spTree>
    <p:extLst>
      <p:ext uri="{BB962C8B-B14F-4D97-AF65-F5344CB8AC3E}">
        <p14:creationId xmlns:p14="http://schemas.microsoft.com/office/powerpoint/2010/main" val="393973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94420-FE80-328E-35AB-31C8B98DEE6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4FE313DF-EE44-6A00-86D4-74612FB892AB}"/>
              </a:ext>
            </a:extLst>
          </p:cNvPr>
          <p:cNvSpPr/>
          <p:nvPr/>
        </p:nvSpPr>
        <p:spPr>
          <a:xfrm rot="18918380">
            <a:off x="1973235" y="-2830317"/>
            <a:ext cx="5907865" cy="552550"/>
          </a:xfrm>
          <a:prstGeom prst="parallelogram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66FDDF5-33FC-00C4-A134-7A88E21B1AD6}"/>
              </a:ext>
            </a:extLst>
          </p:cNvPr>
          <p:cNvSpPr/>
          <p:nvPr/>
        </p:nvSpPr>
        <p:spPr>
          <a:xfrm rot="8258317">
            <a:off x="11314481" y="6622231"/>
            <a:ext cx="5717642" cy="2466704"/>
          </a:xfrm>
          <a:prstGeom prst="triangle">
            <a:avLst>
              <a:gd name="adj" fmla="val 65491"/>
            </a:avLst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8415167-661E-4443-98AE-363F471C8362}"/>
              </a:ext>
            </a:extLst>
          </p:cNvPr>
          <p:cNvSpPr/>
          <p:nvPr/>
        </p:nvSpPr>
        <p:spPr>
          <a:xfrm rot="19090128">
            <a:off x="3940055" y="8522598"/>
            <a:ext cx="5081014" cy="233546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A7A238-0F4E-E30F-E560-EBBFBA959DBB}"/>
              </a:ext>
            </a:extLst>
          </p:cNvPr>
          <p:cNvSpPr txBox="1"/>
          <p:nvPr/>
        </p:nvSpPr>
        <p:spPr>
          <a:xfrm>
            <a:off x="4248147" y="2073507"/>
            <a:ext cx="5616880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/>
              </a:rPr>
              <a:t>Table of content</a:t>
            </a: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Solution</a:t>
            </a:r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Schematics </a:t>
            </a:r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Conclusion </a:t>
            </a:r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  <a:p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  <p:pic>
        <p:nvPicPr>
          <p:cNvPr id="3" name="Graphic 2" descr="Battery charging with solid fill">
            <a:extLst>
              <a:ext uri="{FF2B5EF4-FFF2-40B4-BE49-F238E27FC236}">
                <a16:creationId xmlns:a16="http://schemas.microsoft.com/office/drawing/2014/main" id="{945413B4-9058-4A3E-5328-7457FA667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60884" y="2012561"/>
            <a:ext cx="502906" cy="502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B2C78D-BBB7-1663-FD84-38703062A915}"/>
              </a:ext>
            </a:extLst>
          </p:cNvPr>
          <p:cNvSpPr txBox="1"/>
          <p:nvPr/>
        </p:nvSpPr>
        <p:spPr>
          <a:xfrm>
            <a:off x="13041439" y="2003298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99FE0-85CA-B664-3781-3D2B76432BF0}"/>
              </a:ext>
            </a:extLst>
          </p:cNvPr>
          <p:cNvSpPr txBox="1"/>
          <p:nvPr/>
        </p:nvSpPr>
        <p:spPr>
          <a:xfrm>
            <a:off x="13258823" y="2003298"/>
            <a:ext cx="31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F6A7D0-574D-A647-D9BE-6A3E7C5AD285}"/>
              </a:ext>
            </a:extLst>
          </p:cNvPr>
          <p:cNvSpPr/>
          <p:nvPr/>
        </p:nvSpPr>
        <p:spPr>
          <a:xfrm>
            <a:off x="12679169" y="3067050"/>
            <a:ext cx="144886" cy="62885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020CAD3-86ED-65A5-807E-F835613DED42}"/>
              </a:ext>
            </a:extLst>
          </p:cNvPr>
          <p:cNvSpPr/>
          <p:nvPr/>
        </p:nvSpPr>
        <p:spPr>
          <a:xfrm flipH="1">
            <a:off x="12555344" y="3027054"/>
            <a:ext cx="123825" cy="142875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4BB97A-C8A4-99B5-FF42-05CCC8080323}"/>
              </a:ext>
            </a:extLst>
          </p:cNvPr>
          <p:cNvSpPr/>
          <p:nvPr/>
        </p:nvSpPr>
        <p:spPr>
          <a:xfrm>
            <a:off x="12840405" y="3041341"/>
            <a:ext cx="47625" cy="1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pic>
        <p:nvPicPr>
          <p:cNvPr id="11" name="Graphic 10" descr="USB with solid fill">
            <a:extLst>
              <a:ext uri="{FF2B5EF4-FFF2-40B4-BE49-F238E27FC236}">
                <a16:creationId xmlns:a16="http://schemas.microsoft.com/office/drawing/2014/main" id="{B8320FD1-16E2-8AC7-D519-37F7AE3CE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03104" y="3573953"/>
            <a:ext cx="914400" cy="914400"/>
          </a:xfrm>
          <a:prstGeom prst="rect">
            <a:avLst/>
          </a:prstGeom>
        </p:spPr>
      </p:pic>
      <p:pic>
        <p:nvPicPr>
          <p:cNvPr id="12" name="Graphic 11" descr="Box trolley with solid fill">
            <a:extLst>
              <a:ext uri="{FF2B5EF4-FFF2-40B4-BE49-F238E27FC236}">
                <a16:creationId xmlns:a16="http://schemas.microsoft.com/office/drawing/2014/main" id="{03577E1C-1BA0-AB91-3B40-B8EE55240D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2403104" y="481717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586FC3AE-11EE-95B9-D99D-E27C1506DC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2915906"/>
                  </p:ext>
                </p:extLst>
              </p:nvPr>
            </p:nvGraphicFramePr>
            <p:xfrm>
              <a:off x="-1407257" y="3027054"/>
              <a:ext cx="547429" cy="339052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547429" cy="3390524"/>
                    </a:xfrm>
                    <a:prstGeom prst="rect">
                      <a:avLst/>
                    </a:prstGeom>
                  </am3d:spPr>
                  <am3d:camera>
                    <am3d:pos x="0" y="0" z="527250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87707" d="1000000"/>
                    <am3d:preTrans dx="-18000000" dy="-9000001" dz="1434375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586FC3AE-11EE-95B9-D99D-E27C1506D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407257" y="3027054"/>
                <a:ext cx="547429" cy="339052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 descr="Keyboard with solid fill">
            <a:extLst>
              <a:ext uri="{FF2B5EF4-FFF2-40B4-BE49-F238E27FC236}">
                <a16:creationId xmlns:a16="http://schemas.microsoft.com/office/drawing/2014/main" id="{C1160D9A-A1BD-2AF1-F8D6-EB144D33B7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55344" y="955863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CEA9D4-35FE-5F8F-654C-BB2B603B0D60}"/>
              </a:ext>
            </a:extLst>
          </p:cNvPr>
          <p:cNvSpPr txBox="1"/>
          <p:nvPr/>
        </p:nvSpPr>
        <p:spPr>
          <a:xfrm>
            <a:off x="4528996" y="453502"/>
            <a:ext cx="220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solidFill>
                  <a:srgbClr val="F2F2F2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Introduction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6FAE162-BCD4-1DB1-32BD-FAD240A2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711" y="6314017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2</a:t>
            </a:fld>
            <a:endParaRPr lang="en-CA" sz="32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30" name="Graphic 29" descr="Roller Paint Tool with solid fill">
            <a:extLst>
              <a:ext uri="{FF2B5EF4-FFF2-40B4-BE49-F238E27FC236}">
                <a16:creationId xmlns:a16="http://schemas.microsoft.com/office/drawing/2014/main" id="{2E4D289A-97F6-E9A7-0F5D-DE361C23BD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45458">
            <a:off x="12543510" y="388672"/>
            <a:ext cx="611206" cy="611206"/>
          </a:xfrm>
          <a:prstGeom prst="rect">
            <a:avLst/>
          </a:prstGeom>
        </p:spPr>
      </p:pic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CBD6CB73-8EDD-A9AA-27CF-83FD9D2D99B2}"/>
              </a:ext>
            </a:extLst>
          </p:cNvPr>
          <p:cNvSpPr/>
          <p:nvPr/>
        </p:nvSpPr>
        <p:spPr>
          <a:xfrm>
            <a:off x="12995720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C84C1B6A-6421-3235-AFDF-BBE172B3B4F7}"/>
              </a:ext>
            </a:extLst>
          </p:cNvPr>
          <p:cNvSpPr/>
          <p:nvPr/>
        </p:nvSpPr>
        <p:spPr>
          <a:xfrm>
            <a:off x="12972860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897B490C-DA85-EF64-1AE5-3C231D720CDD}"/>
              </a:ext>
            </a:extLst>
          </p:cNvPr>
          <p:cNvSpPr/>
          <p:nvPr/>
        </p:nvSpPr>
        <p:spPr>
          <a:xfrm>
            <a:off x="12950000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7DEFAA-1CF4-2A44-CC77-6F8808E8E39D}"/>
              </a:ext>
            </a:extLst>
          </p:cNvPr>
          <p:cNvSpPr txBox="1"/>
          <p:nvPr/>
        </p:nvSpPr>
        <p:spPr>
          <a:xfrm>
            <a:off x="4248147" y="-806008"/>
            <a:ext cx="33296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latin typeface="Bahnschrift SemiBold SemiConden" panose="020B0502040204020203" pitchFamily="34" charset="0"/>
                <a:cs typeface="Calibri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49C2A4-C885-38AA-CF39-3C7CDA847F99}"/>
              </a:ext>
            </a:extLst>
          </p:cNvPr>
          <p:cNvSpPr txBox="1"/>
          <p:nvPr/>
        </p:nvSpPr>
        <p:spPr>
          <a:xfrm>
            <a:off x="-3826161" y="1028492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The Clients Request</a:t>
            </a:r>
          </a:p>
        </p:txBody>
      </p:sp>
    </p:spTree>
    <p:extLst>
      <p:ext uri="{BB962C8B-B14F-4D97-AF65-F5344CB8AC3E}">
        <p14:creationId xmlns:p14="http://schemas.microsoft.com/office/powerpoint/2010/main" val="63376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E18224-9C26-D3AB-FB62-B25F77FF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0B817-0E17-CB93-4B5B-B5405D52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489" y="6398683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20</a:t>
            </a:fld>
            <a:endParaRPr lang="en-CA" sz="32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C04A5-BF5E-845D-DC7A-3B9A5D3D55B6}"/>
              </a:ext>
            </a:extLst>
          </p:cNvPr>
          <p:cNvSpPr txBox="1"/>
          <p:nvPr/>
        </p:nvSpPr>
        <p:spPr>
          <a:xfrm>
            <a:off x="5326943" y="1040694"/>
            <a:ext cx="38780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cs typeface="Calibri"/>
              </a:rPr>
              <a:t>conclusion</a:t>
            </a:r>
            <a:endParaRPr lang="en-US" b="1" err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D31CA-A04C-08AD-0225-AD4E58FDEB12}"/>
              </a:ext>
            </a:extLst>
          </p:cNvPr>
          <p:cNvSpPr txBox="1"/>
          <p:nvPr/>
        </p:nvSpPr>
        <p:spPr>
          <a:xfrm>
            <a:off x="4674305" y="1845027"/>
            <a:ext cx="4470752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Bahnschrift SemiBold SemiConden"/>
                <a:cs typeface="Calibri"/>
              </a:rPr>
              <a:t>What we've achieved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Finalizing  a concept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Creating a solid functional and technical design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Making a prototype of the product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Designing batteries for the modules</a:t>
            </a:r>
          </a:p>
          <a:p>
            <a:endParaRPr lang="en-US">
              <a:latin typeface="Bahnschrift SemiBold SemiConden" panose="020B0502040204020203" pitchFamily="34" charset="0"/>
              <a:cs typeface="Calibri"/>
            </a:endParaRPr>
          </a:p>
          <a:p>
            <a:r>
              <a:rPr lang="en-US" sz="2000" b="1">
                <a:latin typeface="Bahnschrift SemiBold SemiConden"/>
                <a:cs typeface="Calibri"/>
              </a:rPr>
              <a:t>What's left ?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Finalizing parts list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Ordering parts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Finalizing schematics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Finalizing PCB Layouts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Ordering PCBs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Programming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Integration testing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Bahnschrift SemiBold SemiConden"/>
                <a:cs typeface="Calibri"/>
              </a:rPr>
              <a:t>Final Report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Bahnschrift SemiBold SemiConden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8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70BC7-11E5-D387-A88A-439F5C56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384572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/>
              </a:rPr>
              <a:t>21</a:t>
            </a:fld>
            <a:endParaRPr lang="en-CA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8AF75-03A6-0501-7CF0-1ADDD4DF8DF9}"/>
              </a:ext>
            </a:extLst>
          </p:cNvPr>
          <p:cNvSpPr txBox="1"/>
          <p:nvPr/>
        </p:nvSpPr>
        <p:spPr>
          <a:xfrm>
            <a:off x="4952294" y="2965097"/>
            <a:ext cx="32004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4000" b="1">
                <a:latin typeface="Bahnschrift SemiBold SemiConden"/>
              </a:rPr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3EFEF-0E03-530C-CC38-47BEDAA1014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5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94420-FE80-328E-35AB-31C8B98DEE6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pic>
        <p:nvPicPr>
          <p:cNvPr id="18" name="Graphic 17" descr="Battery charging with solid fill">
            <a:extLst>
              <a:ext uri="{FF2B5EF4-FFF2-40B4-BE49-F238E27FC236}">
                <a16:creationId xmlns:a16="http://schemas.microsoft.com/office/drawing/2014/main" id="{13D397BA-BA16-C693-6386-07122C4F3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9455" y="2012561"/>
            <a:ext cx="502906" cy="50290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A90788A-0471-9AE8-193B-D6FD6F72FCA7}"/>
              </a:ext>
            </a:extLst>
          </p:cNvPr>
          <p:cNvSpPr/>
          <p:nvPr/>
        </p:nvSpPr>
        <p:spPr>
          <a:xfrm>
            <a:off x="9122508" y="2075880"/>
            <a:ext cx="904875" cy="37626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8147B-275E-5599-7811-07A357196CE0}"/>
              </a:ext>
            </a:extLst>
          </p:cNvPr>
          <p:cNvSpPr txBox="1"/>
          <p:nvPr/>
        </p:nvSpPr>
        <p:spPr>
          <a:xfrm>
            <a:off x="9050010" y="2003298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3805E-ADEF-4D61-82B3-A772E149998F}"/>
              </a:ext>
            </a:extLst>
          </p:cNvPr>
          <p:cNvSpPr txBox="1"/>
          <p:nvPr/>
        </p:nvSpPr>
        <p:spPr>
          <a:xfrm>
            <a:off x="9267394" y="2003298"/>
            <a:ext cx="31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73BD95-5812-A24C-CF0A-9A6D1D73FD03}"/>
              </a:ext>
            </a:extLst>
          </p:cNvPr>
          <p:cNvSpPr txBox="1"/>
          <p:nvPr/>
        </p:nvSpPr>
        <p:spPr>
          <a:xfrm>
            <a:off x="9502189" y="2073222"/>
            <a:ext cx="603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min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D05A38E-FB94-B344-5D29-0C5068229A6A}"/>
              </a:ext>
            </a:extLst>
          </p:cNvPr>
          <p:cNvSpPr/>
          <p:nvPr/>
        </p:nvSpPr>
        <p:spPr>
          <a:xfrm>
            <a:off x="10033371" y="3067050"/>
            <a:ext cx="144886" cy="62885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32C818-6B1B-64C0-E6B8-5BDC4F256FB8}"/>
              </a:ext>
            </a:extLst>
          </p:cNvPr>
          <p:cNvSpPr/>
          <p:nvPr/>
        </p:nvSpPr>
        <p:spPr>
          <a:xfrm>
            <a:off x="10194607" y="3041341"/>
            <a:ext cx="47625" cy="1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pic>
        <p:nvPicPr>
          <p:cNvPr id="55" name="Graphic 54" descr="Keyboard with solid fill">
            <a:extLst>
              <a:ext uri="{FF2B5EF4-FFF2-40B4-BE49-F238E27FC236}">
                <a16:creationId xmlns:a16="http://schemas.microsoft.com/office/drawing/2014/main" id="{62650E86-7200-29EB-DC13-1419934FE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7140" y="955863"/>
            <a:ext cx="914400" cy="914400"/>
          </a:xfrm>
          <a:prstGeom prst="rect">
            <a:avLst/>
          </a:prstGeom>
        </p:spPr>
      </p:pic>
      <p:pic>
        <p:nvPicPr>
          <p:cNvPr id="57" name="Graphic 56" descr="USB with solid fill">
            <a:extLst>
              <a:ext uri="{FF2B5EF4-FFF2-40B4-BE49-F238E27FC236}">
                <a16:creationId xmlns:a16="http://schemas.microsoft.com/office/drawing/2014/main" id="{AD135597-CBDE-7F7B-1F64-379415475A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7051" y="3573953"/>
            <a:ext cx="914400" cy="914400"/>
          </a:xfrm>
          <a:prstGeom prst="rect">
            <a:avLst/>
          </a:prstGeom>
        </p:spPr>
      </p:pic>
      <p:pic>
        <p:nvPicPr>
          <p:cNvPr id="58" name="Graphic 57" descr="Box trolley with solid fill">
            <a:extLst>
              <a:ext uri="{FF2B5EF4-FFF2-40B4-BE49-F238E27FC236}">
                <a16:creationId xmlns:a16="http://schemas.microsoft.com/office/drawing/2014/main" id="{CEAFC6E1-938F-98D6-D23F-67ED54AF22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459745" y="4817175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79BF31-F8C4-A45E-A2A7-8FF4F9AE1C41}"/>
              </a:ext>
            </a:extLst>
          </p:cNvPr>
          <p:cNvSpPr txBox="1"/>
          <p:nvPr/>
        </p:nvSpPr>
        <p:spPr>
          <a:xfrm>
            <a:off x="740070" y="-812472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Table of contents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6F814-7DF9-B1D1-A99B-41600FE8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156" y="6299906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3</a:t>
            </a:fld>
            <a:endParaRPr lang="en-CA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346FD014-940B-D0CE-005D-F98E6B65CA9C}"/>
              </a:ext>
            </a:extLst>
          </p:cNvPr>
          <p:cNvSpPr/>
          <p:nvPr/>
        </p:nvSpPr>
        <p:spPr>
          <a:xfrm>
            <a:off x="1014888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75E30585-9544-58A3-427A-4B3BC0C843D8}"/>
              </a:ext>
            </a:extLst>
          </p:cNvPr>
          <p:cNvSpPr/>
          <p:nvPr/>
        </p:nvSpPr>
        <p:spPr>
          <a:xfrm>
            <a:off x="1012602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F743669-0AB7-34E2-4DF2-EED536623E9E}"/>
              </a:ext>
            </a:extLst>
          </p:cNvPr>
          <p:cNvSpPr/>
          <p:nvPr/>
        </p:nvSpPr>
        <p:spPr>
          <a:xfrm>
            <a:off x="1010316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3" name="Graphic 12" descr="Roller Paint Tool with solid fill">
            <a:extLst>
              <a:ext uri="{FF2B5EF4-FFF2-40B4-BE49-F238E27FC236}">
                <a16:creationId xmlns:a16="http://schemas.microsoft.com/office/drawing/2014/main" id="{738FAAF7-7B99-7480-BC23-A5A47C753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5458">
            <a:off x="9701492" y="388672"/>
            <a:ext cx="611206" cy="61120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DE1EC517-D570-A2F9-51CC-779E396860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098085"/>
                  </p:ext>
                </p:extLst>
              </p:nvPr>
            </p:nvGraphicFramePr>
            <p:xfrm>
              <a:off x="705922" y="2229508"/>
              <a:ext cx="7646147" cy="360000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7646147" cy="3600000"/>
                    </a:xfrm>
                    <a:prstGeom prst="rect">
                      <a:avLst/>
                    </a:prstGeom>
                  </am3d:spPr>
                  <am3d:camera>
                    <am3d:pos x="0" y="0" z="527250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87707" d="1000000"/>
                    <am3d:preTrans dx="-18000000" dy="-9000001" dz="1434375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84952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DE1EC517-D570-A2F9-51CC-779E39686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5922" y="2229508"/>
                <a:ext cx="7646147" cy="3600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03A3508-8AF3-D9DF-5226-0616F32CB3E0}"/>
              </a:ext>
            </a:extLst>
          </p:cNvPr>
          <p:cNvSpPr txBox="1"/>
          <p:nvPr/>
        </p:nvSpPr>
        <p:spPr>
          <a:xfrm>
            <a:off x="740070" y="1028492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The Clients Request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56DEC-FC7F-7A59-B4F6-79B7F275E2A9}"/>
              </a:ext>
            </a:extLst>
          </p:cNvPr>
          <p:cNvSpPr txBox="1"/>
          <p:nvPr/>
        </p:nvSpPr>
        <p:spPr>
          <a:xfrm>
            <a:off x="4118349" y="119863"/>
            <a:ext cx="33296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latin typeface="Bahnschrift SemiBold SemiConden" panose="020B0502040204020203" pitchFamily="34" charset="0"/>
                <a:cs typeface="Calibri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DD0CE-73AA-5B81-450D-8872D5B86F7B}"/>
              </a:ext>
            </a:extLst>
          </p:cNvPr>
          <p:cNvSpPr txBox="1"/>
          <p:nvPr/>
        </p:nvSpPr>
        <p:spPr>
          <a:xfrm>
            <a:off x="4248147" y="7432984"/>
            <a:ext cx="5616880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/>
              </a:rPr>
              <a:t>Table of content</a:t>
            </a: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Introduction</a:t>
            </a: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Solution</a:t>
            </a:r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Schematics </a:t>
            </a:r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  <a:p>
            <a:pPr marL="457200" indent="-457200">
              <a:buFont typeface="Arial"/>
              <a:buChar char="•"/>
            </a:pPr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  <a:ea typeface="Adobe Fan Heiti Std B"/>
              </a:rPr>
              <a:t>Conclusion </a:t>
            </a:r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  <a:p>
            <a:endParaRPr lang="en-CA" sz="28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8255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94420-FE80-328E-35AB-31C8B98DEE6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pic>
        <p:nvPicPr>
          <p:cNvPr id="18" name="Graphic 17" descr="Battery charging with solid fill">
            <a:extLst>
              <a:ext uri="{FF2B5EF4-FFF2-40B4-BE49-F238E27FC236}">
                <a16:creationId xmlns:a16="http://schemas.microsoft.com/office/drawing/2014/main" id="{13D397BA-BA16-C693-6386-07122C4F3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9455" y="2012561"/>
            <a:ext cx="502906" cy="50290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A90788A-0471-9AE8-193B-D6FD6F72FCA7}"/>
              </a:ext>
            </a:extLst>
          </p:cNvPr>
          <p:cNvSpPr/>
          <p:nvPr/>
        </p:nvSpPr>
        <p:spPr>
          <a:xfrm>
            <a:off x="9122508" y="2075880"/>
            <a:ext cx="904875" cy="37626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8147B-275E-5599-7811-07A357196CE0}"/>
              </a:ext>
            </a:extLst>
          </p:cNvPr>
          <p:cNvSpPr txBox="1"/>
          <p:nvPr/>
        </p:nvSpPr>
        <p:spPr>
          <a:xfrm>
            <a:off x="9050010" y="2003298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3805E-ADEF-4D61-82B3-A772E149998F}"/>
              </a:ext>
            </a:extLst>
          </p:cNvPr>
          <p:cNvSpPr txBox="1"/>
          <p:nvPr/>
        </p:nvSpPr>
        <p:spPr>
          <a:xfrm>
            <a:off x="9267394" y="2003298"/>
            <a:ext cx="31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73BD95-5812-A24C-CF0A-9A6D1D73FD03}"/>
              </a:ext>
            </a:extLst>
          </p:cNvPr>
          <p:cNvSpPr txBox="1"/>
          <p:nvPr/>
        </p:nvSpPr>
        <p:spPr>
          <a:xfrm>
            <a:off x="9502189" y="2073222"/>
            <a:ext cx="603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min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D05A38E-FB94-B344-5D29-0C5068229A6A}"/>
              </a:ext>
            </a:extLst>
          </p:cNvPr>
          <p:cNvSpPr/>
          <p:nvPr/>
        </p:nvSpPr>
        <p:spPr>
          <a:xfrm>
            <a:off x="10033371" y="3067050"/>
            <a:ext cx="144886" cy="62885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32C818-6B1B-64C0-E6B8-5BDC4F256FB8}"/>
              </a:ext>
            </a:extLst>
          </p:cNvPr>
          <p:cNvSpPr/>
          <p:nvPr/>
        </p:nvSpPr>
        <p:spPr>
          <a:xfrm>
            <a:off x="10194607" y="3041341"/>
            <a:ext cx="47625" cy="1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pic>
        <p:nvPicPr>
          <p:cNvPr id="55" name="Graphic 54" descr="Keyboard with solid fill">
            <a:extLst>
              <a:ext uri="{FF2B5EF4-FFF2-40B4-BE49-F238E27FC236}">
                <a16:creationId xmlns:a16="http://schemas.microsoft.com/office/drawing/2014/main" id="{62650E86-7200-29EB-DC13-1419934FE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7140" y="955863"/>
            <a:ext cx="914400" cy="914400"/>
          </a:xfrm>
          <a:prstGeom prst="rect">
            <a:avLst/>
          </a:prstGeom>
        </p:spPr>
      </p:pic>
      <p:pic>
        <p:nvPicPr>
          <p:cNvPr id="57" name="Graphic 56" descr="USB with solid fill">
            <a:extLst>
              <a:ext uri="{FF2B5EF4-FFF2-40B4-BE49-F238E27FC236}">
                <a16:creationId xmlns:a16="http://schemas.microsoft.com/office/drawing/2014/main" id="{AD135597-CBDE-7F7B-1F64-379415475A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7051" y="3573953"/>
            <a:ext cx="914400" cy="914400"/>
          </a:xfrm>
          <a:prstGeom prst="rect">
            <a:avLst/>
          </a:prstGeom>
        </p:spPr>
      </p:pic>
      <p:pic>
        <p:nvPicPr>
          <p:cNvPr id="58" name="Graphic 57" descr="Box trolley with solid fill">
            <a:extLst>
              <a:ext uri="{FF2B5EF4-FFF2-40B4-BE49-F238E27FC236}">
                <a16:creationId xmlns:a16="http://schemas.microsoft.com/office/drawing/2014/main" id="{CEAFC6E1-938F-98D6-D23F-67ED54AF22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459745" y="4817175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79BF31-F8C4-A45E-A2A7-8FF4F9AE1C41}"/>
              </a:ext>
            </a:extLst>
          </p:cNvPr>
          <p:cNvSpPr txBox="1"/>
          <p:nvPr/>
        </p:nvSpPr>
        <p:spPr>
          <a:xfrm>
            <a:off x="740070" y="-812472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Table of contents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6F814-7DF9-B1D1-A99B-41600FE8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156" y="6299906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4</a:t>
            </a:fld>
            <a:endParaRPr lang="en-CA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7" name="Graphic 6" descr="Roller Paint Tool with solid fill">
            <a:extLst>
              <a:ext uri="{FF2B5EF4-FFF2-40B4-BE49-F238E27FC236}">
                <a16:creationId xmlns:a16="http://schemas.microsoft.com/office/drawing/2014/main" id="{45B239DF-1851-EFF6-6519-D350223C06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5458">
            <a:off x="8479402" y="388672"/>
            <a:ext cx="611206" cy="611206"/>
          </a:xfrm>
          <a:prstGeom prst="rect">
            <a:avLst/>
          </a:prstGeom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4DA0E79E-576C-E46D-82C3-29F2F9E2DBAD}"/>
              </a:ext>
            </a:extLst>
          </p:cNvPr>
          <p:cNvSpPr/>
          <p:nvPr/>
        </p:nvSpPr>
        <p:spPr>
          <a:xfrm>
            <a:off x="9870667" y="532306"/>
            <a:ext cx="323939" cy="323939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E07C79EE-0692-80B8-3473-6D5294493607}"/>
              </a:ext>
            </a:extLst>
          </p:cNvPr>
          <p:cNvSpPr/>
          <p:nvPr/>
        </p:nvSpPr>
        <p:spPr>
          <a:xfrm>
            <a:off x="9491446" y="532306"/>
            <a:ext cx="323939" cy="32393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06138F7-DDA0-3948-53E4-C619F15BED7D}"/>
              </a:ext>
            </a:extLst>
          </p:cNvPr>
          <p:cNvSpPr/>
          <p:nvPr/>
        </p:nvSpPr>
        <p:spPr>
          <a:xfrm>
            <a:off x="9119022" y="532306"/>
            <a:ext cx="323939" cy="323939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CF1334E-1283-94AF-74F6-37A50DAD1C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098085"/>
                  </p:ext>
                </p:extLst>
              </p:nvPr>
            </p:nvGraphicFramePr>
            <p:xfrm>
              <a:off x="705922" y="2229508"/>
              <a:ext cx="7646147" cy="360000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7646147" cy="3600000"/>
                    </a:xfrm>
                    <a:prstGeom prst="rect">
                      <a:avLst/>
                    </a:prstGeom>
                  </am3d:spPr>
                  <am3d:camera>
                    <am3d:pos x="0" y="0" z="527250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87707" d="1000000"/>
                    <am3d:preTrans dx="-18000000" dy="-9000001" dz="1434375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84952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CF1334E-1283-94AF-74F6-37A50DAD1C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5922" y="2229508"/>
                <a:ext cx="7646147" cy="3600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46B6EFB-D12E-5D06-12A7-2A71F2672120}"/>
              </a:ext>
            </a:extLst>
          </p:cNvPr>
          <p:cNvSpPr txBox="1"/>
          <p:nvPr/>
        </p:nvSpPr>
        <p:spPr>
          <a:xfrm>
            <a:off x="740070" y="1028492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The Clients Request</a:t>
            </a:r>
          </a:p>
        </p:txBody>
      </p:sp>
    </p:spTree>
    <p:extLst>
      <p:ext uri="{BB962C8B-B14F-4D97-AF65-F5344CB8AC3E}">
        <p14:creationId xmlns:p14="http://schemas.microsoft.com/office/powerpoint/2010/main" val="4149289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94420-FE80-328E-35AB-31C8B98DEE6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pic>
        <p:nvPicPr>
          <p:cNvPr id="18" name="Graphic 17" descr="Battery charging with solid fill">
            <a:extLst>
              <a:ext uri="{FF2B5EF4-FFF2-40B4-BE49-F238E27FC236}">
                <a16:creationId xmlns:a16="http://schemas.microsoft.com/office/drawing/2014/main" id="{13D397BA-BA16-C693-6386-07122C4F3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9455" y="2012561"/>
            <a:ext cx="502906" cy="50290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A90788A-0471-9AE8-193B-D6FD6F72FCA7}"/>
              </a:ext>
            </a:extLst>
          </p:cNvPr>
          <p:cNvSpPr/>
          <p:nvPr/>
        </p:nvSpPr>
        <p:spPr>
          <a:xfrm>
            <a:off x="9122508" y="2075880"/>
            <a:ext cx="904875" cy="37626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8147B-275E-5599-7811-07A357196CE0}"/>
              </a:ext>
            </a:extLst>
          </p:cNvPr>
          <p:cNvSpPr txBox="1"/>
          <p:nvPr/>
        </p:nvSpPr>
        <p:spPr>
          <a:xfrm>
            <a:off x="9050010" y="2003298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3805E-ADEF-4D61-82B3-A772E149998F}"/>
              </a:ext>
            </a:extLst>
          </p:cNvPr>
          <p:cNvSpPr txBox="1"/>
          <p:nvPr/>
        </p:nvSpPr>
        <p:spPr>
          <a:xfrm>
            <a:off x="9267394" y="2003298"/>
            <a:ext cx="31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73BD95-5812-A24C-CF0A-9A6D1D73FD03}"/>
              </a:ext>
            </a:extLst>
          </p:cNvPr>
          <p:cNvSpPr txBox="1"/>
          <p:nvPr/>
        </p:nvSpPr>
        <p:spPr>
          <a:xfrm>
            <a:off x="9502189" y="2073222"/>
            <a:ext cx="603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min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D05A38E-FB94-B344-5D29-0C5068229A6A}"/>
              </a:ext>
            </a:extLst>
          </p:cNvPr>
          <p:cNvSpPr/>
          <p:nvPr/>
        </p:nvSpPr>
        <p:spPr>
          <a:xfrm>
            <a:off x="10033371" y="3067050"/>
            <a:ext cx="144886" cy="62885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32C818-6B1B-64C0-E6B8-5BDC4F256FB8}"/>
              </a:ext>
            </a:extLst>
          </p:cNvPr>
          <p:cNvSpPr/>
          <p:nvPr/>
        </p:nvSpPr>
        <p:spPr>
          <a:xfrm>
            <a:off x="10194607" y="3041341"/>
            <a:ext cx="47625" cy="1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pic>
        <p:nvPicPr>
          <p:cNvPr id="57" name="Graphic 56" descr="USB with solid fill">
            <a:extLst>
              <a:ext uri="{FF2B5EF4-FFF2-40B4-BE49-F238E27FC236}">
                <a16:creationId xmlns:a16="http://schemas.microsoft.com/office/drawing/2014/main" id="{AD135597-CBDE-7F7B-1F64-379415475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7051" y="3573953"/>
            <a:ext cx="914400" cy="914400"/>
          </a:xfrm>
          <a:prstGeom prst="rect">
            <a:avLst/>
          </a:prstGeom>
        </p:spPr>
      </p:pic>
      <p:pic>
        <p:nvPicPr>
          <p:cNvPr id="58" name="Graphic 57" descr="Box trolley with solid fill">
            <a:extLst>
              <a:ext uri="{FF2B5EF4-FFF2-40B4-BE49-F238E27FC236}">
                <a16:creationId xmlns:a16="http://schemas.microsoft.com/office/drawing/2014/main" id="{CEAFC6E1-938F-98D6-D23F-67ED54AF22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459745" y="4817175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5CE51B-8B9C-CF8D-E997-A85CD1EA542D}"/>
              </a:ext>
            </a:extLst>
          </p:cNvPr>
          <p:cNvSpPr txBox="1"/>
          <p:nvPr/>
        </p:nvSpPr>
        <p:spPr>
          <a:xfrm>
            <a:off x="8079390" y="1098069"/>
            <a:ext cx="337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Battery powered wirelessly configurable RGB Matrix Display</a:t>
            </a: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16DDF312-4D70-3102-CC04-678CC4F9C2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3219" y="95586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42767AF-9C85-60F5-9876-C98C58A5A7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7257679"/>
                  </p:ext>
                </p:extLst>
              </p:nvPr>
            </p:nvGraphicFramePr>
            <p:xfrm>
              <a:off x="705922" y="2229508"/>
              <a:ext cx="7646147" cy="360000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7646147" cy="3600000"/>
                    </a:xfrm>
                    <a:prstGeom prst="rect">
                      <a:avLst/>
                    </a:prstGeom>
                  </am3d:spPr>
                  <am3d:camera>
                    <am3d:pos x="0" y="0" z="527250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87707" d="1000000"/>
                    <am3d:preTrans dx="-18000000" dy="-9000001" dz="1434375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84952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42767AF-9C85-60F5-9876-C98C58A5A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922" y="2229508"/>
                <a:ext cx="7646147" cy="3600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E38D69-51F7-9781-7087-0495DA0D3D49}"/>
              </a:ext>
            </a:extLst>
          </p:cNvPr>
          <p:cNvSpPr txBox="1"/>
          <p:nvPr/>
        </p:nvSpPr>
        <p:spPr>
          <a:xfrm>
            <a:off x="740070" y="1028492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The Clients Request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999CC-C5C8-DABF-6EC7-1E7A2798DF07}"/>
              </a:ext>
            </a:extLst>
          </p:cNvPr>
          <p:cNvSpPr txBox="1"/>
          <p:nvPr/>
        </p:nvSpPr>
        <p:spPr>
          <a:xfrm>
            <a:off x="4528996" y="453502"/>
            <a:ext cx="2205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solidFill>
                  <a:srgbClr val="F2F2F2"/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2570C3-3E72-77DB-BD1B-921C86EB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2044" y="6314017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5</a:t>
            </a:fld>
            <a:endParaRPr lang="en-CA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1" name="Graphic 10" descr="Roller Paint Tool with solid fill">
            <a:extLst>
              <a:ext uri="{FF2B5EF4-FFF2-40B4-BE49-F238E27FC236}">
                <a16:creationId xmlns:a16="http://schemas.microsoft.com/office/drawing/2014/main" id="{2F01A107-E5A3-5FE0-763A-DFE0905E27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45458">
            <a:off x="9701492" y="388672"/>
            <a:ext cx="611206" cy="611206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1E38E31-FEDB-EC23-8A45-1B99E299F9E1}"/>
              </a:ext>
            </a:extLst>
          </p:cNvPr>
          <p:cNvSpPr/>
          <p:nvPr/>
        </p:nvSpPr>
        <p:spPr>
          <a:xfrm>
            <a:off x="1014888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FA9102B-0588-AD36-A22E-FD6EB5950D19}"/>
              </a:ext>
            </a:extLst>
          </p:cNvPr>
          <p:cNvSpPr/>
          <p:nvPr/>
        </p:nvSpPr>
        <p:spPr>
          <a:xfrm>
            <a:off x="1012602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2395DE7-C89E-7050-43A2-DC23DF190A04}"/>
              </a:ext>
            </a:extLst>
          </p:cNvPr>
          <p:cNvSpPr/>
          <p:nvPr/>
        </p:nvSpPr>
        <p:spPr>
          <a:xfrm>
            <a:off x="1010316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86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BD011FE-47D5-B610-8EDA-3F1E6236BBF2}"/>
              </a:ext>
            </a:extLst>
          </p:cNvPr>
          <p:cNvSpPr txBox="1"/>
          <p:nvPr/>
        </p:nvSpPr>
        <p:spPr>
          <a:xfrm>
            <a:off x="9807887" y="-1636080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4996F7-1A2A-D2AD-1606-746360B1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pic>
        <p:nvPicPr>
          <p:cNvPr id="22" name="Graphic 21" descr="Battery charging with solid fill">
            <a:extLst>
              <a:ext uri="{FF2B5EF4-FFF2-40B4-BE49-F238E27FC236}">
                <a16:creationId xmlns:a16="http://schemas.microsoft.com/office/drawing/2014/main" id="{DA42C7D4-EB42-11C0-8DAC-D32C5B125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9455" y="2012561"/>
            <a:ext cx="502906" cy="50290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6B9A52-552A-C757-750D-D915758B3CB3}"/>
              </a:ext>
            </a:extLst>
          </p:cNvPr>
          <p:cNvSpPr/>
          <p:nvPr/>
        </p:nvSpPr>
        <p:spPr>
          <a:xfrm>
            <a:off x="9122508" y="2075880"/>
            <a:ext cx="1095912" cy="37626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6416BA-4E76-8628-4FE6-3352CB5B6B5A}"/>
              </a:ext>
            </a:extLst>
          </p:cNvPr>
          <p:cNvSpPr txBox="1"/>
          <p:nvPr/>
        </p:nvSpPr>
        <p:spPr>
          <a:xfrm>
            <a:off x="9050010" y="-559165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006F6-AF38-25AB-D697-67010D1FBAB9}"/>
              </a:ext>
            </a:extLst>
          </p:cNvPr>
          <p:cNvSpPr txBox="1"/>
          <p:nvPr/>
        </p:nvSpPr>
        <p:spPr>
          <a:xfrm>
            <a:off x="9267394" y="2003298"/>
            <a:ext cx="31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A4174-34A5-C372-632F-BA16295419C7}"/>
              </a:ext>
            </a:extLst>
          </p:cNvPr>
          <p:cNvSpPr txBox="1"/>
          <p:nvPr/>
        </p:nvSpPr>
        <p:spPr>
          <a:xfrm>
            <a:off x="9916945" y="2083814"/>
            <a:ext cx="48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4A6299-DBF8-BA58-6848-964A3AC36072}"/>
              </a:ext>
            </a:extLst>
          </p:cNvPr>
          <p:cNvSpPr txBox="1"/>
          <p:nvPr/>
        </p:nvSpPr>
        <p:spPr>
          <a:xfrm>
            <a:off x="9502189" y="2073222"/>
            <a:ext cx="5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min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E1421B-6B2E-9583-0D98-110AD4C5BA70}"/>
              </a:ext>
            </a:extLst>
          </p:cNvPr>
          <p:cNvSpPr/>
          <p:nvPr/>
        </p:nvSpPr>
        <p:spPr>
          <a:xfrm>
            <a:off x="10033371" y="3067050"/>
            <a:ext cx="144886" cy="62885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6641696-0C4B-F79E-1A4E-DF8AC2C6F1D1}"/>
              </a:ext>
            </a:extLst>
          </p:cNvPr>
          <p:cNvSpPr/>
          <p:nvPr/>
        </p:nvSpPr>
        <p:spPr>
          <a:xfrm flipH="1">
            <a:off x="9909546" y="3027054"/>
            <a:ext cx="123825" cy="142875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84A841-46B0-08EA-C2D6-CB299815CEDE}"/>
              </a:ext>
            </a:extLst>
          </p:cNvPr>
          <p:cNvSpPr/>
          <p:nvPr/>
        </p:nvSpPr>
        <p:spPr>
          <a:xfrm>
            <a:off x="10194607" y="3041341"/>
            <a:ext cx="47625" cy="1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pic>
        <p:nvPicPr>
          <p:cNvPr id="7" name="Graphic 6" descr="USB with solid fill">
            <a:extLst>
              <a:ext uri="{FF2B5EF4-FFF2-40B4-BE49-F238E27FC236}">
                <a16:creationId xmlns:a16="http://schemas.microsoft.com/office/drawing/2014/main" id="{B1CEC972-B4E8-BD76-7E15-64CA18C41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7051" y="3573953"/>
            <a:ext cx="914400" cy="914400"/>
          </a:xfrm>
          <a:prstGeom prst="rect">
            <a:avLst/>
          </a:prstGeom>
        </p:spPr>
      </p:pic>
      <p:pic>
        <p:nvPicPr>
          <p:cNvPr id="8" name="Graphic 7" descr="Box trolley with solid fill">
            <a:extLst>
              <a:ext uri="{FF2B5EF4-FFF2-40B4-BE49-F238E27FC236}">
                <a16:creationId xmlns:a16="http://schemas.microsoft.com/office/drawing/2014/main" id="{9953537F-99CE-5F42-7061-FB566687E1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459745" y="4817175"/>
            <a:ext cx="914400" cy="914400"/>
          </a:xfrm>
          <a:prstGeom prst="rect">
            <a:avLst/>
          </a:prstGeom>
        </p:spPr>
      </p:pic>
      <p:pic>
        <p:nvPicPr>
          <p:cNvPr id="9" name="Graphic 8" descr="Keyboard with solid fill">
            <a:extLst>
              <a:ext uri="{FF2B5EF4-FFF2-40B4-BE49-F238E27FC236}">
                <a16:creationId xmlns:a16="http://schemas.microsoft.com/office/drawing/2014/main" id="{A86AC6D6-F25E-26FA-078B-5F3CD578A9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7140" y="95586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F876B1D2-F59D-8FAB-2480-440EF93285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7855348"/>
                  </p:ext>
                </p:extLst>
              </p:nvPr>
            </p:nvGraphicFramePr>
            <p:xfrm>
              <a:off x="705922" y="2229509"/>
              <a:ext cx="7646149" cy="360000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7646149" cy="3600000"/>
                    </a:xfrm>
                    <a:prstGeom prst="rect">
                      <a:avLst/>
                    </a:prstGeom>
                  </am3d:spPr>
                  <am3d:camera>
                    <am3d:pos x="0" y="0" z="527250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87707" d="1000000"/>
                    <am3d:preTrans dx="-18000000" dy="-9000001" dz="1434375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84952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F876B1D2-F59D-8FAB-2480-440EF93285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922" y="2229509"/>
                <a:ext cx="7646149" cy="3600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30A807-BD6F-545F-8122-BF5CB6FF1750}"/>
              </a:ext>
            </a:extLst>
          </p:cNvPr>
          <p:cNvSpPr txBox="1"/>
          <p:nvPr/>
        </p:nvSpPr>
        <p:spPr>
          <a:xfrm>
            <a:off x="740070" y="1028492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The Clients Request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4FCD41-254E-BD53-2B1F-BD66CD52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314017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6</a:t>
            </a:fld>
            <a:endParaRPr lang="en-CA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Graphic 3" descr="Roller Paint Tool with solid fill">
            <a:extLst>
              <a:ext uri="{FF2B5EF4-FFF2-40B4-BE49-F238E27FC236}">
                <a16:creationId xmlns:a16="http://schemas.microsoft.com/office/drawing/2014/main" id="{40F7960F-A558-2846-3991-EC7EAC7348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45458">
            <a:off x="9701492" y="388672"/>
            <a:ext cx="611206" cy="611206"/>
          </a:xfrm>
          <a:prstGeom prst="rect">
            <a:avLst/>
          </a:prstGeom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54204102-952A-6730-581A-624BAA86BD90}"/>
              </a:ext>
            </a:extLst>
          </p:cNvPr>
          <p:cNvSpPr/>
          <p:nvPr/>
        </p:nvSpPr>
        <p:spPr>
          <a:xfrm>
            <a:off x="1014888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E7CD63F-8D22-8C7D-5198-EB567F881010}"/>
              </a:ext>
            </a:extLst>
          </p:cNvPr>
          <p:cNvSpPr/>
          <p:nvPr/>
        </p:nvSpPr>
        <p:spPr>
          <a:xfrm>
            <a:off x="1012602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EAF85499-7939-57BD-8FB5-CFB2A3074111}"/>
              </a:ext>
            </a:extLst>
          </p:cNvPr>
          <p:cNvSpPr/>
          <p:nvPr/>
        </p:nvSpPr>
        <p:spPr>
          <a:xfrm>
            <a:off x="1010316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98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BD011FE-47D5-B610-8EDA-3F1E6236BBF2}"/>
              </a:ext>
            </a:extLst>
          </p:cNvPr>
          <p:cNvSpPr txBox="1"/>
          <p:nvPr/>
        </p:nvSpPr>
        <p:spPr>
          <a:xfrm>
            <a:off x="9807887" y="-1636080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4996F7-1A2A-D2AD-1606-746360B1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pic>
        <p:nvPicPr>
          <p:cNvPr id="22" name="Graphic 21" descr="Battery charging with solid fill">
            <a:extLst>
              <a:ext uri="{FF2B5EF4-FFF2-40B4-BE49-F238E27FC236}">
                <a16:creationId xmlns:a16="http://schemas.microsoft.com/office/drawing/2014/main" id="{DA42C7D4-EB42-11C0-8DAC-D32C5B125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9455" y="2012561"/>
            <a:ext cx="502906" cy="50290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6B9A52-552A-C757-750D-D915758B3CB3}"/>
              </a:ext>
            </a:extLst>
          </p:cNvPr>
          <p:cNvSpPr/>
          <p:nvPr/>
        </p:nvSpPr>
        <p:spPr>
          <a:xfrm>
            <a:off x="9122508" y="2075880"/>
            <a:ext cx="1095912" cy="37626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6416BA-4E76-8628-4FE6-3352CB5B6B5A}"/>
              </a:ext>
            </a:extLst>
          </p:cNvPr>
          <p:cNvSpPr txBox="1"/>
          <p:nvPr/>
        </p:nvSpPr>
        <p:spPr>
          <a:xfrm>
            <a:off x="9050010" y="-559165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006F6-AF38-25AB-D697-67010D1FBAB9}"/>
              </a:ext>
            </a:extLst>
          </p:cNvPr>
          <p:cNvSpPr txBox="1"/>
          <p:nvPr/>
        </p:nvSpPr>
        <p:spPr>
          <a:xfrm>
            <a:off x="9267394" y="2003298"/>
            <a:ext cx="31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A4174-34A5-C372-632F-BA16295419C7}"/>
              </a:ext>
            </a:extLst>
          </p:cNvPr>
          <p:cNvSpPr txBox="1"/>
          <p:nvPr/>
        </p:nvSpPr>
        <p:spPr>
          <a:xfrm>
            <a:off x="9916945" y="2083814"/>
            <a:ext cx="48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4A6299-DBF8-BA58-6848-964A3AC36072}"/>
              </a:ext>
            </a:extLst>
          </p:cNvPr>
          <p:cNvSpPr txBox="1"/>
          <p:nvPr/>
        </p:nvSpPr>
        <p:spPr>
          <a:xfrm>
            <a:off x="9502189" y="2073222"/>
            <a:ext cx="5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min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7FD4FCB9-EB11-875F-CF0B-CE64C4D9777B}"/>
              </a:ext>
            </a:extLst>
          </p:cNvPr>
          <p:cNvSpPr/>
          <p:nvPr/>
        </p:nvSpPr>
        <p:spPr>
          <a:xfrm flipH="1">
            <a:off x="3150394" y="3027054"/>
            <a:ext cx="123825" cy="142875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1A13FF-CD2E-CAE1-CD8C-C73FC7F5926B}"/>
              </a:ext>
            </a:extLst>
          </p:cNvPr>
          <p:cNvSpPr/>
          <p:nvPr/>
        </p:nvSpPr>
        <p:spPr>
          <a:xfrm>
            <a:off x="10194607" y="3041341"/>
            <a:ext cx="47625" cy="1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D60D5C-FAE8-ABC1-4D03-2E91BEF6E218}"/>
              </a:ext>
            </a:extLst>
          </p:cNvPr>
          <p:cNvSpPr/>
          <p:nvPr/>
        </p:nvSpPr>
        <p:spPr>
          <a:xfrm>
            <a:off x="3257870" y="3067050"/>
            <a:ext cx="6920387" cy="62885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5AD48-87DA-5430-B039-F22ED1F4CD84}"/>
              </a:ext>
            </a:extLst>
          </p:cNvPr>
          <p:cNvSpPr txBox="1"/>
          <p:nvPr/>
        </p:nvSpPr>
        <p:spPr>
          <a:xfrm>
            <a:off x="5113549" y="3167278"/>
            <a:ext cx="320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Visible from up to 10 meters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219F96D0-972E-D71F-DE6F-B872C11944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6385928"/>
                  </p:ext>
                </p:extLst>
              </p:nvPr>
            </p:nvGraphicFramePr>
            <p:xfrm>
              <a:off x="697401" y="3782970"/>
              <a:ext cx="4905986" cy="230986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905986" cy="2309863"/>
                    </a:xfrm>
                    <a:prstGeom prst="rect">
                      <a:avLst/>
                    </a:prstGeom>
                  </am3d:spPr>
                  <am3d:camera>
                    <am3d:pos x="0" y="0" z="527250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87707" d="1000000"/>
                    <am3d:preTrans dx="-18000000" dy="-9000001" dz="1434375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507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219F96D0-972E-D71F-DE6F-B872C11944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401" y="3782970"/>
                <a:ext cx="4905986" cy="2309863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phic 12" descr="USB with solid fill">
            <a:extLst>
              <a:ext uri="{FF2B5EF4-FFF2-40B4-BE49-F238E27FC236}">
                <a16:creationId xmlns:a16="http://schemas.microsoft.com/office/drawing/2014/main" id="{7E15FC45-D66E-2AAE-0E04-C508D5BD88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7051" y="3573953"/>
            <a:ext cx="914400" cy="914400"/>
          </a:xfrm>
          <a:prstGeom prst="rect">
            <a:avLst/>
          </a:prstGeom>
        </p:spPr>
      </p:pic>
      <p:pic>
        <p:nvPicPr>
          <p:cNvPr id="14" name="Graphic 13" descr="Box trolley with solid fill">
            <a:extLst>
              <a:ext uri="{FF2B5EF4-FFF2-40B4-BE49-F238E27FC236}">
                <a16:creationId xmlns:a16="http://schemas.microsoft.com/office/drawing/2014/main" id="{D7586F47-6C63-5C40-9C6E-68AA128681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459745" y="4817175"/>
            <a:ext cx="914400" cy="914400"/>
          </a:xfrm>
          <a:prstGeom prst="rect">
            <a:avLst/>
          </a:prstGeom>
        </p:spPr>
      </p:pic>
      <p:pic>
        <p:nvPicPr>
          <p:cNvPr id="17" name="Graphic 16" descr="Keyboard with solid fill">
            <a:extLst>
              <a:ext uri="{FF2B5EF4-FFF2-40B4-BE49-F238E27FC236}">
                <a16:creationId xmlns:a16="http://schemas.microsoft.com/office/drawing/2014/main" id="{A089E741-098E-F053-D155-284224C585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7140" y="95586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12997C-9B90-729A-DA80-C915063FE1E8}"/>
              </a:ext>
            </a:extLst>
          </p:cNvPr>
          <p:cNvSpPr txBox="1"/>
          <p:nvPr/>
        </p:nvSpPr>
        <p:spPr>
          <a:xfrm>
            <a:off x="740070" y="1028492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The Clients Request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DADE-8381-0BA0-B133-77ADFB68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299906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7</a:t>
            </a:fld>
            <a:endParaRPr lang="en-CA" sz="32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9" name="Graphic 8" descr="Roller Paint Tool with solid fill">
            <a:extLst>
              <a:ext uri="{FF2B5EF4-FFF2-40B4-BE49-F238E27FC236}">
                <a16:creationId xmlns:a16="http://schemas.microsoft.com/office/drawing/2014/main" id="{6BB8CB8C-67A3-5627-C645-9824DD1B30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45458">
            <a:off x="9701492" y="388672"/>
            <a:ext cx="611206" cy="611206"/>
          </a:xfrm>
          <a:prstGeom prst="rect">
            <a:avLst/>
          </a:prstGeom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883814F-9FC0-EA21-9F08-372457EE66C8}"/>
              </a:ext>
            </a:extLst>
          </p:cNvPr>
          <p:cNvSpPr/>
          <p:nvPr/>
        </p:nvSpPr>
        <p:spPr>
          <a:xfrm>
            <a:off x="1014888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0D7B0E29-2307-C215-1B49-517201E1DA51}"/>
              </a:ext>
            </a:extLst>
          </p:cNvPr>
          <p:cNvSpPr/>
          <p:nvPr/>
        </p:nvSpPr>
        <p:spPr>
          <a:xfrm>
            <a:off x="1012602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AB3E3222-46F8-4D63-DE8C-4EC0CEC8929E}"/>
              </a:ext>
            </a:extLst>
          </p:cNvPr>
          <p:cNvSpPr/>
          <p:nvPr/>
        </p:nvSpPr>
        <p:spPr>
          <a:xfrm>
            <a:off x="1010316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81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BD011FE-47D5-B610-8EDA-3F1E6236BBF2}"/>
              </a:ext>
            </a:extLst>
          </p:cNvPr>
          <p:cNvSpPr txBox="1"/>
          <p:nvPr/>
        </p:nvSpPr>
        <p:spPr>
          <a:xfrm>
            <a:off x="9807887" y="-1636080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4996F7-1A2A-D2AD-1606-746360B1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pic>
        <p:nvPicPr>
          <p:cNvPr id="22" name="Graphic 21" descr="Battery charging with solid fill">
            <a:extLst>
              <a:ext uri="{FF2B5EF4-FFF2-40B4-BE49-F238E27FC236}">
                <a16:creationId xmlns:a16="http://schemas.microsoft.com/office/drawing/2014/main" id="{DA42C7D4-EB42-11C0-8DAC-D32C5B125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9455" y="2012561"/>
            <a:ext cx="502906" cy="50290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6B9A52-552A-C757-750D-D915758B3CB3}"/>
              </a:ext>
            </a:extLst>
          </p:cNvPr>
          <p:cNvSpPr/>
          <p:nvPr/>
        </p:nvSpPr>
        <p:spPr>
          <a:xfrm>
            <a:off x="9122508" y="2075880"/>
            <a:ext cx="1095912" cy="37626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6416BA-4E76-8628-4FE6-3352CB5B6B5A}"/>
              </a:ext>
            </a:extLst>
          </p:cNvPr>
          <p:cNvSpPr txBox="1"/>
          <p:nvPr/>
        </p:nvSpPr>
        <p:spPr>
          <a:xfrm>
            <a:off x="9050010" y="-559165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006F6-AF38-25AB-D697-67010D1FBAB9}"/>
              </a:ext>
            </a:extLst>
          </p:cNvPr>
          <p:cNvSpPr txBox="1"/>
          <p:nvPr/>
        </p:nvSpPr>
        <p:spPr>
          <a:xfrm>
            <a:off x="9267394" y="2003298"/>
            <a:ext cx="31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A4174-34A5-C372-632F-BA16295419C7}"/>
              </a:ext>
            </a:extLst>
          </p:cNvPr>
          <p:cNvSpPr txBox="1"/>
          <p:nvPr/>
        </p:nvSpPr>
        <p:spPr>
          <a:xfrm>
            <a:off x="9916945" y="2083814"/>
            <a:ext cx="48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4A6299-DBF8-BA58-6848-964A3AC36072}"/>
              </a:ext>
            </a:extLst>
          </p:cNvPr>
          <p:cNvSpPr txBox="1"/>
          <p:nvPr/>
        </p:nvSpPr>
        <p:spPr>
          <a:xfrm>
            <a:off x="9502189" y="2073222"/>
            <a:ext cx="5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1A13FF-CD2E-CAE1-CD8C-C73FC7F5926B}"/>
              </a:ext>
            </a:extLst>
          </p:cNvPr>
          <p:cNvSpPr/>
          <p:nvPr/>
        </p:nvSpPr>
        <p:spPr>
          <a:xfrm>
            <a:off x="10194607" y="3041341"/>
            <a:ext cx="47625" cy="1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D60D5C-FAE8-ABC1-4D03-2E91BEF6E218}"/>
              </a:ext>
            </a:extLst>
          </p:cNvPr>
          <p:cNvSpPr/>
          <p:nvPr/>
        </p:nvSpPr>
        <p:spPr>
          <a:xfrm>
            <a:off x="10132538" y="3067050"/>
            <a:ext cx="45719" cy="62885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FA847-4362-F044-12C5-2A2CFE82FEBF}"/>
              </a:ext>
            </a:extLst>
          </p:cNvPr>
          <p:cNvSpPr txBox="1"/>
          <p:nvPr/>
        </p:nvSpPr>
        <p:spPr>
          <a:xfrm>
            <a:off x="8357375" y="3813356"/>
            <a:ext cx="219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Cordless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55F4A843-3C4E-EFC3-21C5-A5DF312D5E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5692180"/>
                  </p:ext>
                </p:extLst>
              </p:nvPr>
            </p:nvGraphicFramePr>
            <p:xfrm>
              <a:off x="1090524" y="2003298"/>
              <a:ext cx="6076050" cy="456824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076050" cy="4568241"/>
                    </a:xfrm>
                    <a:prstGeom prst="rect">
                      <a:avLst/>
                    </a:prstGeom>
                  </am3d:spPr>
                  <am3d:camera>
                    <am3d:pos x="0" y="0" z="527250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87707" d="1000000"/>
                    <am3d:preTrans dx="-18000000" dy="-9000001" dz="143437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5040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55F4A843-3C4E-EFC3-21C5-A5DF312D5E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524" y="2003298"/>
                <a:ext cx="6076050" cy="456824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phic 3" descr="USB with solid fill">
            <a:extLst>
              <a:ext uri="{FF2B5EF4-FFF2-40B4-BE49-F238E27FC236}">
                <a16:creationId xmlns:a16="http://schemas.microsoft.com/office/drawing/2014/main" id="{0BD207FD-8A3D-5964-E2E3-15FF5E26D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5576" y="3726353"/>
            <a:ext cx="914400" cy="914400"/>
          </a:xfrm>
          <a:prstGeom prst="rect">
            <a:avLst/>
          </a:prstGeom>
        </p:spPr>
      </p:pic>
      <p:pic>
        <p:nvPicPr>
          <p:cNvPr id="6" name="Graphic 5" descr="Box trolley with solid fill">
            <a:extLst>
              <a:ext uri="{FF2B5EF4-FFF2-40B4-BE49-F238E27FC236}">
                <a16:creationId xmlns:a16="http://schemas.microsoft.com/office/drawing/2014/main" id="{94ACF418-30C8-03CC-47BB-1150B7559B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612145" y="4969575"/>
            <a:ext cx="914400" cy="914400"/>
          </a:xfrm>
          <a:prstGeom prst="rect">
            <a:avLst/>
          </a:prstGeom>
        </p:spPr>
      </p:pic>
      <p:pic>
        <p:nvPicPr>
          <p:cNvPr id="7" name="Graphic 6" descr="Keyboard with solid fill">
            <a:extLst>
              <a:ext uri="{FF2B5EF4-FFF2-40B4-BE49-F238E27FC236}">
                <a16:creationId xmlns:a16="http://schemas.microsoft.com/office/drawing/2014/main" id="{18125A94-C75D-7549-72C5-98C0210B3D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7140" y="95586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3CDDCD-669C-15CE-206E-F1923FA48921}"/>
              </a:ext>
            </a:extLst>
          </p:cNvPr>
          <p:cNvSpPr txBox="1"/>
          <p:nvPr/>
        </p:nvSpPr>
        <p:spPr>
          <a:xfrm>
            <a:off x="740070" y="1028492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The Clients Request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803F41-6775-A586-49D5-2EE8EAB2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0267" y="6356350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8</a:t>
            </a:fld>
            <a:endParaRPr lang="en-CA" sz="32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1" name="Graphic 10" descr="Roller Paint Tool with solid fill">
            <a:extLst>
              <a:ext uri="{FF2B5EF4-FFF2-40B4-BE49-F238E27FC236}">
                <a16:creationId xmlns:a16="http://schemas.microsoft.com/office/drawing/2014/main" id="{6EEDFD55-202C-5E56-146D-C7047E481A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45458">
            <a:off x="9701492" y="388672"/>
            <a:ext cx="611206" cy="611206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F07C270-3202-2379-91C9-D870A4AEF62D}"/>
              </a:ext>
            </a:extLst>
          </p:cNvPr>
          <p:cNvSpPr/>
          <p:nvPr/>
        </p:nvSpPr>
        <p:spPr>
          <a:xfrm>
            <a:off x="1014888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38693C6C-FC1B-AE59-0A3C-66641C0A758A}"/>
              </a:ext>
            </a:extLst>
          </p:cNvPr>
          <p:cNvSpPr/>
          <p:nvPr/>
        </p:nvSpPr>
        <p:spPr>
          <a:xfrm>
            <a:off x="1012602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9BBB7212-4F25-0BF4-8336-14347B8DC12E}"/>
              </a:ext>
            </a:extLst>
          </p:cNvPr>
          <p:cNvSpPr/>
          <p:nvPr/>
        </p:nvSpPr>
        <p:spPr>
          <a:xfrm>
            <a:off x="1010316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43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BD011FE-47D5-B610-8EDA-3F1E6236BBF2}"/>
              </a:ext>
            </a:extLst>
          </p:cNvPr>
          <p:cNvSpPr txBox="1"/>
          <p:nvPr/>
        </p:nvSpPr>
        <p:spPr>
          <a:xfrm>
            <a:off x="9807887" y="-1636080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4996F7-1A2A-D2AD-1606-746360B1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66" y="173163"/>
            <a:ext cx="1004208" cy="249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47088-687A-6A13-83A7-2FEE50483391}"/>
              </a:ext>
            </a:extLst>
          </p:cNvPr>
          <p:cNvSpPr txBox="1"/>
          <p:nvPr/>
        </p:nvSpPr>
        <p:spPr>
          <a:xfrm>
            <a:off x="651351" y="-734498"/>
            <a:ext cx="4981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>
                <a:solidFill>
                  <a:schemeClr val="accent3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MATRONIX’S   VISION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F76289-C73C-3B97-2611-3DD098F6786F}"/>
              </a:ext>
            </a:extLst>
          </p:cNvPr>
          <p:cNvSpPr/>
          <p:nvPr/>
        </p:nvSpPr>
        <p:spPr>
          <a:xfrm>
            <a:off x="-876300" y="-2575718"/>
            <a:ext cx="13674939" cy="13674939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8B50E9-13D2-30EE-EEA3-D2B8750A0F8D}"/>
              </a:ext>
            </a:extLst>
          </p:cNvPr>
          <p:cNvSpPr/>
          <p:nvPr/>
        </p:nvSpPr>
        <p:spPr>
          <a:xfrm>
            <a:off x="1105567" y="-972119"/>
            <a:ext cx="9711203" cy="9711203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F9439CA-67DA-AF41-9894-5BBB4FD594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6289387"/>
                  </p:ext>
                </p:extLst>
              </p:nvPr>
            </p:nvGraphicFramePr>
            <p:xfrm>
              <a:off x="914400" y="1977949"/>
              <a:ext cx="5612309" cy="38110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612309" cy="3811068"/>
                    </a:xfrm>
                    <a:prstGeom prst="rect">
                      <a:avLst/>
                    </a:prstGeom>
                  </am3d:spPr>
                  <am3d:camera>
                    <am3d:pos x="0" y="0" z="527250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87707" d="1000000"/>
                    <am3d:preTrans dx="-18000000" dy="-9000001" dz="143437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1133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F9439CA-67DA-AF41-9894-5BBB4FD59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" y="1977949"/>
                <a:ext cx="5612309" cy="3811068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Graphic 21" descr="Battery charging with solid fill">
            <a:extLst>
              <a:ext uri="{FF2B5EF4-FFF2-40B4-BE49-F238E27FC236}">
                <a16:creationId xmlns:a16="http://schemas.microsoft.com/office/drawing/2014/main" id="{DA42C7D4-EB42-11C0-8DAC-D32C5B125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9455" y="2012561"/>
            <a:ext cx="502906" cy="50290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6B9A52-552A-C757-750D-D915758B3CB3}"/>
              </a:ext>
            </a:extLst>
          </p:cNvPr>
          <p:cNvSpPr/>
          <p:nvPr/>
        </p:nvSpPr>
        <p:spPr>
          <a:xfrm>
            <a:off x="9122508" y="2075880"/>
            <a:ext cx="1095912" cy="37626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006F6-AF38-25AB-D697-67010D1FBAB9}"/>
              </a:ext>
            </a:extLst>
          </p:cNvPr>
          <p:cNvSpPr txBox="1"/>
          <p:nvPr/>
        </p:nvSpPr>
        <p:spPr>
          <a:xfrm>
            <a:off x="9267394" y="2003298"/>
            <a:ext cx="31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A4174-34A5-C372-632F-BA16295419C7}"/>
              </a:ext>
            </a:extLst>
          </p:cNvPr>
          <p:cNvSpPr txBox="1"/>
          <p:nvPr/>
        </p:nvSpPr>
        <p:spPr>
          <a:xfrm>
            <a:off x="9916945" y="2083814"/>
            <a:ext cx="48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4A6299-DBF8-BA58-6848-964A3AC36072}"/>
              </a:ext>
            </a:extLst>
          </p:cNvPr>
          <p:cNvSpPr txBox="1"/>
          <p:nvPr/>
        </p:nvSpPr>
        <p:spPr>
          <a:xfrm>
            <a:off x="9502189" y="2073222"/>
            <a:ext cx="5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1A13FF-CD2E-CAE1-CD8C-C73FC7F5926B}"/>
              </a:ext>
            </a:extLst>
          </p:cNvPr>
          <p:cNvSpPr/>
          <p:nvPr/>
        </p:nvSpPr>
        <p:spPr>
          <a:xfrm>
            <a:off x="10194607" y="3041341"/>
            <a:ext cx="47625" cy="1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D60D5C-FAE8-ABC1-4D03-2E91BEF6E218}"/>
              </a:ext>
            </a:extLst>
          </p:cNvPr>
          <p:cNvSpPr/>
          <p:nvPr/>
        </p:nvSpPr>
        <p:spPr>
          <a:xfrm>
            <a:off x="10132538" y="3067050"/>
            <a:ext cx="45719" cy="62885"/>
          </a:xfrm>
          <a:prstGeom prst="round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ahnschrift SemiBold SemiConden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574020-5C62-2FF7-8BF2-B703466D25E7}"/>
              </a:ext>
            </a:extLst>
          </p:cNvPr>
          <p:cNvSpPr txBox="1"/>
          <p:nvPr/>
        </p:nvSpPr>
        <p:spPr>
          <a:xfrm>
            <a:off x="8509775" y="5087193"/>
            <a:ext cx="219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Portable</a:t>
            </a:r>
          </a:p>
        </p:txBody>
      </p:sp>
      <p:pic>
        <p:nvPicPr>
          <p:cNvPr id="11" name="Graphic 10" descr="USB with solid fill">
            <a:extLst>
              <a:ext uri="{FF2B5EF4-FFF2-40B4-BE49-F238E27FC236}">
                <a16:creationId xmlns:a16="http://schemas.microsoft.com/office/drawing/2014/main" id="{F2D68720-E442-0CE8-BBB1-7AF105808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7051" y="3573953"/>
            <a:ext cx="914400" cy="914400"/>
          </a:xfrm>
          <a:prstGeom prst="rect">
            <a:avLst/>
          </a:prstGeom>
        </p:spPr>
      </p:pic>
      <p:pic>
        <p:nvPicPr>
          <p:cNvPr id="13" name="Graphic 12" descr="Box trolley with solid fill">
            <a:extLst>
              <a:ext uri="{FF2B5EF4-FFF2-40B4-BE49-F238E27FC236}">
                <a16:creationId xmlns:a16="http://schemas.microsoft.com/office/drawing/2014/main" id="{ADF77762-8C29-70B6-9F7F-C4D43E0E2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07168" y="481717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A3527B-8F95-1FDF-ABB1-42316F8AD714}"/>
              </a:ext>
            </a:extLst>
          </p:cNvPr>
          <p:cNvSpPr txBox="1"/>
          <p:nvPr/>
        </p:nvSpPr>
        <p:spPr>
          <a:xfrm>
            <a:off x="9050010" y="-559165"/>
            <a:ext cx="31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0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1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2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3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4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5</a:t>
            </a:r>
          </a:p>
          <a:p>
            <a:r>
              <a:rPr lang="en-CA" sz="2800">
                <a:solidFill>
                  <a:srgbClr val="F2F2F2"/>
                </a:solidFill>
                <a:latin typeface="Bahnschrift SemiBold SemiConden" panose="020B0502040204020203" pitchFamily="34" charset="0"/>
              </a:rPr>
              <a:t>6</a:t>
            </a:r>
          </a:p>
        </p:txBody>
      </p:sp>
      <p:pic>
        <p:nvPicPr>
          <p:cNvPr id="14" name="Graphic 13" descr="Keyboard with solid fill">
            <a:extLst>
              <a:ext uri="{FF2B5EF4-FFF2-40B4-BE49-F238E27FC236}">
                <a16:creationId xmlns:a16="http://schemas.microsoft.com/office/drawing/2014/main" id="{E8325F28-72A8-B905-0DDB-F07B375FF4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7140" y="95586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D1517C-8385-3CFD-05C3-24F44494406C}"/>
              </a:ext>
            </a:extLst>
          </p:cNvPr>
          <p:cNvSpPr txBox="1"/>
          <p:nvPr/>
        </p:nvSpPr>
        <p:spPr>
          <a:xfrm>
            <a:off x="740070" y="1028492"/>
            <a:ext cx="40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>
                <a:latin typeface="Bahnschrift SemiBold SemiConden" panose="020B0502040204020203" pitchFamily="34" charset="0"/>
                <a:ea typeface="Adobe Fan Heiti Std B" panose="020B0700000000000000" pitchFamily="34" charset="-128"/>
              </a:rPr>
              <a:t>The Clients Request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1C0C5F-FDDC-544C-598E-60CBE7D0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156" y="6356350"/>
            <a:ext cx="2743200" cy="365125"/>
          </a:xfrm>
        </p:spPr>
        <p:txBody>
          <a:bodyPr/>
          <a:lstStyle/>
          <a:p>
            <a:fld id="{531A3A2D-48CD-4BB1-856E-F94393E142BE}" type="slidenum">
              <a:rPr lang="en-CA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SemiConden" panose="020B0502040204020203" pitchFamily="34" charset="0"/>
              </a:rPr>
              <a:t>9</a:t>
            </a:fld>
            <a:endParaRPr lang="en-CA" sz="3200" b="1">
              <a:solidFill>
                <a:schemeClr val="tx1">
                  <a:lumMod val="95000"/>
                  <a:lumOff val="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5" name="Graphic 14" descr="Roller Paint Tool with solid fill">
            <a:extLst>
              <a:ext uri="{FF2B5EF4-FFF2-40B4-BE49-F238E27FC236}">
                <a16:creationId xmlns:a16="http://schemas.microsoft.com/office/drawing/2014/main" id="{9F7C8F2D-0F5C-BF9F-4301-26AE31A7BF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45458">
            <a:off x="9701492" y="388672"/>
            <a:ext cx="611206" cy="611206"/>
          </a:xfrm>
          <a:prstGeom prst="rect">
            <a:avLst/>
          </a:prstGeom>
        </p:spPr>
      </p:pic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534D0A96-3B89-F1E7-D839-AD68E22F534F}"/>
              </a:ext>
            </a:extLst>
          </p:cNvPr>
          <p:cNvSpPr/>
          <p:nvPr/>
        </p:nvSpPr>
        <p:spPr>
          <a:xfrm>
            <a:off x="1014888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FB5F8E2-597C-52B3-DEF5-A2BAF07FBE0D}"/>
              </a:ext>
            </a:extLst>
          </p:cNvPr>
          <p:cNvSpPr/>
          <p:nvPr/>
        </p:nvSpPr>
        <p:spPr>
          <a:xfrm>
            <a:off x="1012602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E38F1766-CE23-F475-3510-11A2DD08F19B}"/>
              </a:ext>
            </a:extLst>
          </p:cNvPr>
          <p:cNvSpPr/>
          <p:nvPr/>
        </p:nvSpPr>
        <p:spPr>
          <a:xfrm>
            <a:off x="10103167" y="532306"/>
            <a:ext cx="45719" cy="32393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3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13E63E3477F74CA098190195DF66CC" ma:contentTypeVersion="11" ma:contentTypeDescription="Create a new document." ma:contentTypeScope="" ma:versionID="fe3b3c9fa2fd70edc79c7fa06286930b">
  <xsd:schema xmlns:xsd="http://www.w3.org/2001/XMLSchema" xmlns:xs="http://www.w3.org/2001/XMLSchema" xmlns:p="http://schemas.microsoft.com/office/2006/metadata/properties" xmlns:ns3="b81a464a-5151-4bec-bb9d-6dfd59485f29" xmlns:ns4="7d13f8e7-8b28-4bbe-b39f-50808fb03fa4" targetNamespace="http://schemas.microsoft.com/office/2006/metadata/properties" ma:root="true" ma:fieldsID="b7eb598d4f9349c352023cd1f4ae1745" ns3:_="" ns4:_="">
    <xsd:import namespace="b81a464a-5151-4bec-bb9d-6dfd59485f29"/>
    <xsd:import namespace="7d13f8e7-8b28-4bbe-b39f-50808fb03fa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a464a-5151-4bec-bb9d-6dfd59485f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3f8e7-8b28-4bbe-b39f-50808fb03fa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229ACB-9788-4B50-8119-46F88FC889EB}">
  <ds:schemaRefs>
    <ds:schemaRef ds:uri="7d13f8e7-8b28-4bbe-b39f-50808fb03fa4"/>
    <ds:schemaRef ds:uri="b81a464a-5151-4bec-bb9d-6dfd59485f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E509B7-3817-4A92-9E57-0EE8BFDC44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F5EA94-4A4D-4486-AD09-54ED0C3EFA29}">
  <ds:schemaRefs>
    <ds:schemaRef ds:uri="7d13f8e7-8b28-4bbe-b39f-50808fb03fa4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b81a464a-5151-4bec-bb9d-6dfd59485f29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Widescreen</PresentationFormat>
  <Paragraphs>211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Bahnschrift SemiBold SemiConden</vt:lpstr>
      <vt:lpstr>Bahnschrift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Phiri</dc:creator>
  <cp:lastModifiedBy>Karolis Juozapaitis</cp:lastModifiedBy>
  <cp:revision>2</cp:revision>
  <dcterms:created xsi:type="dcterms:W3CDTF">2022-10-28T22:56:21Z</dcterms:created>
  <dcterms:modified xsi:type="dcterms:W3CDTF">2022-10-31T09:09:42Z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0x0101008B13E63E3477F74CA098190195DF66CC</vt:lpwstr>
  </property>
</Properties>
</file>